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webextensions/taskpanes.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theme/theme8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2.xml" ContentType="application/vnd.openxmlformats-officedocument.theme+xml"/>
  <Override PartName="/ppt/embeddings/oleObject1.bin" ContentType="application/vnd.openxmlformats-officedocument.oleObject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_rels/presentation.xml.rels" ContentType="application/vnd.openxmlformats-package.relationships+xml"/>
  <Override PartName="/ppt/media/image5.png" ContentType="image/png"/>
  <Override PartName="/ppt/media/image21.png" ContentType="image/png"/>
  <Override PartName="/ppt/media/image9.png" ContentType="image/png"/>
  <Override PartName="/ppt/media/image3.png" ContentType="image/png"/>
  <Override PartName="/ppt/media/image1.jpeg" ContentType="image/jpeg"/>
  <Override PartName="/ppt/media/image17.png" ContentType="image/png"/>
  <Override PartName="/ppt/media/image4.wmf" ContentType="image/x-wmf"/>
  <Override PartName="/ppt/media/image6.jpeg" ContentType="image/jpeg"/>
  <Override PartName="/ppt/media/image7.png" ContentType="image/png"/>
  <Override PartName="/ppt/media/image15.wmf" ContentType="image/x-wmf"/>
  <Override PartName="/ppt/media/image10.png" ContentType="image/png"/>
  <Override PartName="/ppt/media/image13.jpeg" ContentType="image/jpeg"/>
  <Override PartName="/ppt/media/image11.jpeg" ContentType="image/jpeg"/>
  <Override PartName="/ppt/media/image24.png" ContentType="image/png"/>
  <Override PartName="/ppt/media/image12.jpeg" ContentType="image/jpeg"/>
  <Override PartName="/ppt/media/image19.png" ContentType="image/png"/>
  <Override PartName="/ppt/media/image14.wmf" ContentType="image/x-wmf"/>
  <Override PartName="/ppt/media/image18.png" ContentType="image/png"/>
  <Override PartName="/ppt/media/image2.jpeg" ContentType="image/jpeg"/>
  <Override PartName="/ppt/media/image8.png" ContentType="image/png"/>
  <Override PartName="/ppt/media/image20.png" ContentType="image/png"/>
  <Override PartName="/ppt/media/image25.png" ContentType="image/png"/>
  <Override PartName="/ppt/media/image26.png" ContentType="image/png"/>
  <Override PartName="/ppt/media/image16.wmf" ContentType="image/x-wmf"/>
  <Override PartName="/ppt/media/image27.png" ContentType="image/png"/>
  <Override PartName="/ppt/media/image22.png" ContentType="image/png"/>
  <Override PartName="/ppt/media/image23.wmf" ContentType="image/x-wmf"/>
  <Override PartName="/ppt/media/image28.png" ContentType="image/png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8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1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microsoft.com/office/2011/relationships/webextensiontaskpanes" Target="ppt/webextensions/taskpanes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9" r:id="rId12"/>
    <p:sldMasterId id="2147483671" r:id="rId13"/>
    <p:sldMasterId id="2147483673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00200" y="553680"/>
            <a:ext cx="10653120" cy="98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9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00200" y="553680"/>
            <a:ext cx="10653120" cy="98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9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FD803BF-99C8-4FAD-83FE-A474998A66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7" descr="Изображение выглядит как Красочность, синий, Цвет электрик, искусство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69320" y="553680"/>
            <a:ext cx="10653120" cy="274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80000"/>
              </a:lnSpc>
              <a:buNone/>
            </a:pPr>
            <a:r>
              <a:rPr b="0" lang="ru-RU" sz="4800" strike="noStrike" u="none">
                <a:solidFill>
                  <a:schemeClr val="lt1"/>
                </a:solidFill>
                <a:uFillTx/>
                <a:latin typeface="SB Sans Display Semibold"/>
              </a:rPr>
              <a:t>Заголовок</a:t>
            </a:r>
            <a:br>
              <a:rPr sz="4800"/>
            </a:br>
            <a:r>
              <a:rPr b="0" lang="ru-RU" sz="4800" strike="noStrike" u="none">
                <a:solidFill>
                  <a:schemeClr val="lt1"/>
                </a:solidFill>
                <a:uFillTx/>
                <a:latin typeface="SB Sans Display Semibold"/>
              </a:rPr>
              <a:t>в две строки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Рисунок 12" descr="Изображение выглядит как синий, Цвет электрик, Красочность, снимок экрана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 rot="10800000">
            <a:off x="36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00200" y="553680"/>
            <a:ext cx="10653120" cy="98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buNone/>
            </a:pPr>
            <a:r>
              <a:rPr b="0" lang="en-US" sz="4800" strike="noStrike" u="none">
                <a:solidFill>
                  <a:schemeClr val="dk1"/>
                </a:solidFill>
                <a:uFillTx/>
                <a:latin typeface="Aptos"/>
              </a:rPr>
              <a:t>Click to edit the title text format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3"/>
    <p:sldLayoutId id="2147483668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Рисунок 4" descr="Изображение выглядит как снимок экрана, синий, Красочность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5432040" y="553680"/>
            <a:ext cx="5700600" cy="566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00200" y="2264400"/>
            <a:ext cx="4546080" cy="395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lt1"/>
                </a:solidFill>
                <a:uFillTx/>
                <a:latin typeface="SB Sans Display Light"/>
              </a:rPr>
              <a:t>Современные технологии достигли такого уровня, что новая модель организационной деятельности</a:t>
            </a:r>
            <a:endParaRPr b="0" lang="en-US" sz="16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700200" y="553680"/>
            <a:ext cx="4546080" cy="147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ru-RU" sz="4800" strike="noStrike" u="none">
                <a:solidFill>
                  <a:schemeClr val="lt1"/>
                </a:solidFill>
                <a:uFillTx/>
                <a:latin typeface="SB Sans Display Semibold"/>
              </a:rPr>
              <a:t>Заголовок</a:t>
            </a:r>
            <a:br>
              <a:rPr sz="4800"/>
            </a:br>
            <a:r>
              <a:rPr b="0" lang="ru-RU" sz="4800" strike="noStrike" u="none">
                <a:solidFill>
                  <a:schemeClr val="lt1"/>
                </a:solidFill>
                <a:uFillTx/>
                <a:latin typeface="SB Sans Display Semibold"/>
              </a:rPr>
              <a:t>в две строки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5" descr="Изображение выглядит как свет, Красочность, синий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720"/>
            <a:ext cx="12191760" cy="68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body"/>
          </p:nvPr>
        </p:nvSpPr>
        <p:spPr>
          <a:xfrm>
            <a:off x="676440" y="1850400"/>
            <a:ext cx="5223240" cy="363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282720" y="1850400"/>
            <a:ext cx="5223240" cy="363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ptos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76440" y="5638680"/>
            <a:ext cx="5232600" cy="77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lt1"/>
                </a:solidFill>
                <a:uFillTx/>
                <a:latin typeface="SB Sans Display Light"/>
              </a:rPr>
              <a:t>Описание</a:t>
            </a:r>
            <a:endParaRPr b="0" lang="en-US" sz="16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282720" y="5638680"/>
            <a:ext cx="5232600" cy="77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lt1"/>
                </a:solidFill>
                <a:uFillTx/>
                <a:latin typeface="SB Sans Display Light"/>
              </a:rPr>
              <a:t>Описание</a:t>
            </a:r>
            <a:endParaRPr b="0" lang="en-US" sz="16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769320" y="553680"/>
            <a:ext cx="10653120" cy="98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buNone/>
            </a:pPr>
            <a:r>
              <a:rPr b="0" lang="en-US" sz="4800" strike="noStrike" u="none">
                <a:solidFill>
                  <a:schemeClr val="dk1"/>
                </a:solidFill>
                <a:uFillTx/>
                <a:latin typeface="Aptos"/>
              </a:rPr>
              <a:t>Click to edit the title text format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2880"/>
            <a:ext cx="1097244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3409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340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19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Aft>
                <a:spcPts val="1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9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2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Aft>
                <a:spcPts val="1026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54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Aft>
                <a:spcPts val="7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8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1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Aft>
                <a:spcPts val="50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1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1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Aft>
                <a:spcPts val="25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1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1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Aft>
                <a:spcPts val="25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1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1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Aft>
                <a:spcPts val="25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1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1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dt" idx="2"/>
          </p:nvPr>
        </p:nvSpPr>
        <p:spPr>
          <a:xfrm>
            <a:off x="609480" y="6491160"/>
            <a:ext cx="2840400" cy="22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ftr" idx="3"/>
          </p:nvPr>
        </p:nvSpPr>
        <p:spPr>
          <a:xfrm>
            <a:off x="3449880" y="6502680"/>
            <a:ext cx="5599080" cy="21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200" strike="noStrike" u="none">
                <a:solidFill>
                  <a:srgbClr val="a9a9a9"/>
                </a:solidFill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US" sz="1200" strike="noStrike" u="none">
                <a:solidFill>
                  <a:srgbClr val="a9a9a9"/>
                </a:solidFill>
                <a:uFillTx/>
                <a:latin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sldNum" idx="4"/>
          </p:nvPr>
        </p:nvSpPr>
        <p:spPr>
          <a:xfrm>
            <a:off x="10675800" y="6502680"/>
            <a:ext cx="906120" cy="21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333333"/>
                </a:solidFill>
                <a:uFillTx/>
                <a:latin typeface="Arial"/>
              </a:defRPr>
            </a:lvl1pPr>
          </a:lstStyle>
          <a:p>
            <a:pPr indent="0" algn="r">
              <a:buNone/>
            </a:pPr>
            <a:fld id="{3C7A65DE-5DF3-44CD-AA17-BE1D45CA72F7}" type="slidenum">
              <a:rPr b="0" lang="en-US" sz="1400" strike="noStrike" u="none">
                <a:solidFill>
                  <a:srgbClr val="333333"/>
                </a:solidFill>
                <a:uFillTx/>
                <a:latin typeface="Arial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5" descr="Изображение выглядит как Красочность, синий, Цвет электрик, снимок экрана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25941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10000" spc="-150" strike="noStrike" u="none">
                <a:solidFill>
                  <a:schemeClr val="lt1"/>
                </a:solidFill>
                <a:uFillTx/>
                <a:latin typeface="SB Sans Display Light"/>
                <a:ea typeface="SB Sans Display"/>
              </a:rPr>
              <a:t>Заголовок</a:t>
            </a:r>
            <a:endParaRPr b="0" lang="en-US" sz="10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Aptos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ptos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Aptos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24" descr="Изображение выглядит как синий, Красочность, снимок экрана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" name="Рисунок 1" descr=""/>
          <p:cNvPicPr/>
          <p:nvPr/>
        </p:nvPicPr>
        <p:blipFill>
          <a:blip r:embed="rId3"/>
          <a:stretch/>
        </p:blipFill>
        <p:spPr>
          <a:xfrm>
            <a:off x="5405760" y="396720"/>
            <a:ext cx="1379880" cy="23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25941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10000" spc="-150" strike="noStrike" u="none">
                <a:solidFill>
                  <a:schemeClr val="lt1"/>
                </a:solidFill>
                <a:uFillTx/>
                <a:latin typeface="SB Sans Display Light"/>
                <a:ea typeface="SB Sans Display"/>
              </a:rPr>
              <a:t>Заголовок</a:t>
            </a:r>
            <a:endParaRPr b="0" lang="en-US" sz="10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307040" y="5710320"/>
            <a:ext cx="3577680" cy="57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Имя Отчество Фамилия</a:t>
            </a:r>
            <a:endParaRPr b="0" lang="en-US" sz="1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Департамент</a:t>
            </a:r>
            <a:endParaRPr b="0" lang="en-US" sz="1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7" descr="Изображение выглядит как снимок экрана, синий, свет, Красочность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" name="Рисунок 5" descr=""/>
          <p:cNvPicPr/>
          <p:nvPr/>
        </p:nvPicPr>
        <p:blipFill>
          <a:blip r:embed="rId3"/>
          <a:stretch/>
        </p:blipFill>
        <p:spPr>
          <a:xfrm>
            <a:off x="914400" y="396720"/>
            <a:ext cx="1379880" cy="23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body"/>
          </p:nvPr>
        </p:nvSpPr>
        <p:spPr>
          <a:xfrm>
            <a:off x="1044720" y="1947600"/>
            <a:ext cx="7845120" cy="264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-RU" sz="3400" spc="-71" strike="noStrike" u="none">
                <a:solidFill>
                  <a:schemeClr val="lt1"/>
                </a:solidFill>
                <a:uFillTx/>
                <a:latin typeface="SB Sans Display Light"/>
                <a:ea typeface="SB Sans Text Semibold"/>
              </a:rPr>
              <a:t>Современные технологии достигли такого уровня, что новая модель организационной деятельности требует анализа существующих</a:t>
            </a:r>
            <a:endParaRPr b="0" lang="en-US" sz="3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4572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3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044720" y="5761080"/>
            <a:ext cx="3577680" cy="57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Комментарий</a:t>
            </a:r>
            <a:endParaRPr b="0" lang="en-US" sz="1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Дата</a:t>
            </a:r>
            <a:endParaRPr b="0" lang="en-US" sz="1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982480" y="5761080"/>
            <a:ext cx="3577680" cy="57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000" strike="noStrike" u="none">
                <a:solidFill>
                  <a:schemeClr val="lt1"/>
                </a:solidFill>
                <a:uFillTx/>
                <a:latin typeface="SB Sans Display Semibold"/>
                <a:ea typeface="SB Sans Display Semibold"/>
              </a:rPr>
              <a:t>Имя Отчество Фамилия</a:t>
            </a:r>
            <a:endParaRPr b="0" lang="en-US" sz="1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000" strike="noStrike" u="none">
                <a:solidFill>
                  <a:schemeClr val="lt1"/>
                </a:solidFill>
                <a:uFillTx/>
                <a:latin typeface="SB Sans Display Semibold"/>
                <a:ea typeface="SB Sans Display Semibold"/>
              </a:rPr>
              <a:t>Должность</a:t>
            </a:r>
            <a:endParaRPr b="0" lang="en-US" sz="1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n-US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4" descr="Изображение выглядит как синий, свет, снимок экрана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7" name="Группа 7"/>
          <p:cNvGrpSpPr/>
          <p:nvPr/>
        </p:nvGrpSpPr>
        <p:grpSpPr>
          <a:xfrm>
            <a:off x="4281840" y="4203720"/>
            <a:ext cx="3627720" cy="2018520"/>
            <a:chOff x="4281840" y="4203720"/>
            <a:chExt cx="3627720" cy="2018520"/>
          </a:xfrm>
        </p:grpSpPr>
        <p:cxnSp>
          <p:nvCxnSpPr>
            <p:cNvPr id="18" name="Прямая соединительная линия 8"/>
            <p:cNvCxnSpPr/>
            <p:nvPr/>
          </p:nvCxnSpPr>
          <p:spPr>
            <a:xfrm>
              <a:off x="4281840" y="4203720"/>
              <a:ext cx="360" cy="2018880"/>
            </a:xfrm>
            <a:prstGeom prst="straightConnector1">
              <a:avLst/>
            </a:prstGeom>
            <a:ln>
              <a:solidFill>
                <a:srgbClr val="ffffff"/>
              </a:solidFill>
              <a:prstDash val="sysDot"/>
            </a:ln>
          </p:spPr>
        </p:cxnSp>
        <p:cxnSp>
          <p:nvCxnSpPr>
            <p:cNvPr id="19" name="Прямая соединительная линия 9"/>
            <p:cNvCxnSpPr/>
            <p:nvPr/>
          </p:nvCxnSpPr>
          <p:spPr>
            <a:xfrm>
              <a:off x="7909560" y="4203720"/>
              <a:ext cx="360" cy="2018880"/>
            </a:xfrm>
            <a:prstGeom prst="straightConnector1">
              <a:avLst/>
            </a:prstGeom>
            <a:ln>
              <a:solidFill>
                <a:srgbClr val="ffffff"/>
              </a:solidFill>
              <a:prstDash val="sysDot"/>
            </a:ln>
          </p:spPr>
        </p:cxnSp>
      </p:grpSp>
      <p:sp>
        <p:nvSpPr>
          <p:cNvPr id="20" name="PlaceHolder 1"/>
          <p:cNvSpPr>
            <a:spLocks noGrp="1"/>
          </p:cNvSpPr>
          <p:nvPr>
            <p:ph type="body"/>
          </p:nvPr>
        </p:nvSpPr>
        <p:spPr>
          <a:xfrm>
            <a:off x="4400640" y="4929120"/>
            <a:ext cx="2579040" cy="74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1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Современные технологии достигли</a:t>
            </a:r>
            <a:br>
              <a:rPr sz="1100"/>
            </a:br>
            <a:r>
              <a:rPr b="0" lang="ru-RU" sz="11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такого уровня, что новая модель организационной деятельности</a:t>
            </a:r>
            <a:endParaRPr b="0" lang="en-US" sz="11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028360" y="4929120"/>
            <a:ext cx="2579040" cy="74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4572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-RU" sz="11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Современные технологии достигли</a:t>
            </a:r>
            <a:br>
              <a:rPr sz="1100"/>
            </a:br>
            <a:r>
              <a:rPr b="0" lang="ru-RU" sz="11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такого уровня, что новая модель организационной деятельности</a:t>
            </a:r>
            <a:endParaRPr b="0" lang="en-US" sz="11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700200" y="4302000"/>
            <a:ext cx="79272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4800" spc="-71" strike="noStrike" u="none">
                <a:solidFill>
                  <a:srgbClr val="008fda"/>
                </a:solidFill>
                <a:uFillTx/>
                <a:latin typeface="SB Sans Display"/>
                <a:ea typeface="SB Sans Display"/>
              </a:rPr>
              <a:t>1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400640" y="4302000"/>
            <a:ext cx="79272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4800" spc="-71" strike="noStrike" u="none">
                <a:solidFill>
                  <a:srgbClr val="008fda"/>
                </a:solidFill>
                <a:uFillTx/>
                <a:latin typeface="SB Sans Display"/>
                <a:ea typeface="SB Sans Display"/>
              </a:rPr>
              <a:t>2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8028360" y="4302000"/>
            <a:ext cx="79272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4800" spc="-71" strike="noStrike" u="none">
                <a:solidFill>
                  <a:srgbClr val="008fda"/>
                </a:solidFill>
                <a:uFillTx/>
                <a:latin typeface="SB Sans Display"/>
                <a:ea typeface="SB Sans Display"/>
              </a:rPr>
              <a:t>3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5" name="PlaceHolder 6"/>
          <p:cNvSpPr>
            <a:spLocks noGrp="1"/>
          </p:cNvSpPr>
          <p:nvPr>
            <p:ph type="body"/>
          </p:nvPr>
        </p:nvSpPr>
        <p:spPr>
          <a:xfrm>
            <a:off x="700200" y="4929120"/>
            <a:ext cx="2579040" cy="74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1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Современные технологии достигли</a:t>
            </a:r>
            <a:br>
              <a:rPr sz="1100"/>
            </a:br>
            <a:r>
              <a:rPr b="0" lang="ru-RU" sz="11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такого уровня, что новая модель организационной деятельности</a:t>
            </a:r>
            <a:endParaRPr b="0" lang="en-US" sz="11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6" name="PlaceHolder 7"/>
          <p:cNvSpPr>
            <a:spLocks noGrp="1"/>
          </p:cNvSpPr>
          <p:nvPr>
            <p:ph type="title"/>
          </p:nvPr>
        </p:nvSpPr>
        <p:spPr>
          <a:xfrm>
            <a:off x="700200" y="553680"/>
            <a:ext cx="10653120" cy="98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buNone/>
            </a:pPr>
            <a:r>
              <a:rPr b="0" lang="en-US" sz="4800" strike="noStrike" u="none">
                <a:solidFill>
                  <a:schemeClr val="dk1"/>
                </a:solidFill>
                <a:uFillTx/>
                <a:latin typeface="Aptos"/>
              </a:rPr>
              <a:t>Click to edit the title text format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7" name="PlaceHolder 8"/>
          <p:cNvSpPr>
            <a:spLocks noGrp="1"/>
          </p:cNvSpPr>
          <p:nvPr>
            <p:ph type="body"/>
          </p:nvPr>
        </p:nvSpPr>
        <p:spPr>
          <a:xfrm>
            <a:off x="700200" y="2067480"/>
            <a:ext cx="5588280" cy="2046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600" spc="-71" strike="noStrike" u="none">
                <a:solidFill>
                  <a:schemeClr val="lt1"/>
                </a:solidFill>
                <a:uFillTx/>
                <a:latin typeface="SB Sans Display Light"/>
                <a:ea typeface="SB Sans Text Semibold"/>
              </a:rPr>
              <a:t>Современные технологии достигли такого уровня, что новая модель организационной деятельности</a:t>
            </a:r>
            <a:endParaRPr b="0" lang="en-US" sz="26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5" descr="Изображение выглядит как снимок экрана, Красочность, синий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9" name="Прямая соединительная линия 8"/>
          <p:cNvCxnSpPr/>
          <p:nvPr/>
        </p:nvCxnSpPr>
        <p:spPr>
          <a:xfrm>
            <a:off x="6095880" y="2166840"/>
            <a:ext cx="360" cy="1476360"/>
          </a:xfrm>
          <a:prstGeom prst="straightConnector1">
            <a:avLst/>
          </a:prstGeom>
          <a:ln>
            <a:solidFill>
              <a:srgbClr val="ffffff"/>
            </a:solidFill>
            <a:prstDash val="sysDot"/>
          </a:ln>
        </p:spPr>
      </p:cxnSp>
      <p:cxnSp>
        <p:nvCxnSpPr>
          <p:cNvPr id="30" name="Прямая соединительная линия 9"/>
          <p:cNvCxnSpPr/>
          <p:nvPr/>
        </p:nvCxnSpPr>
        <p:spPr>
          <a:xfrm>
            <a:off x="6095880" y="4942800"/>
            <a:ext cx="360" cy="946440"/>
          </a:xfrm>
          <a:prstGeom prst="straightConnector1">
            <a:avLst/>
          </a:prstGeom>
          <a:ln>
            <a:solidFill>
              <a:srgbClr val="ffffff"/>
            </a:solidFill>
            <a:prstDash val="sysDot"/>
          </a:ln>
        </p:spPr>
      </p:cxnSp>
      <p:grpSp>
        <p:nvGrpSpPr>
          <p:cNvPr id="31" name="Группа 10"/>
          <p:cNvGrpSpPr/>
          <p:nvPr/>
        </p:nvGrpSpPr>
        <p:grpSpPr>
          <a:xfrm>
            <a:off x="3434400" y="4942800"/>
            <a:ext cx="5322960" cy="946080"/>
            <a:chOff x="3434400" y="4942800"/>
            <a:chExt cx="5322960" cy="946080"/>
          </a:xfrm>
        </p:grpSpPr>
        <p:cxnSp>
          <p:nvCxnSpPr>
            <p:cNvPr id="32" name="Прямая соединительная линия 11"/>
            <p:cNvCxnSpPr/>
            <p:nvPr/>
          </p:nvCxnSpPr>
          <p:spPr>
            <a:xfrm>
              <a:off x="3434400" y="4942800"/>
              <a:ext cx="360" cy="946440"/>
            </a:xfrm>
            <a:prstGeom prst="straightConnector1">
              <a:avLst/>
            </a:prstGeom>
            <a:ln>
              <a:solidFill>
                <a:srgbClr val="ffffff"/>
              </a:solidFill>
              <a:prstDash val="sysDot"/>
            </a:ln>
          </p:spPr>
        </p:cxnSp>
        <p:cxnSp>
          <p:nvCxnSpPr>
            <p:cNvPr id="33" name="Прямая соединительная линия 12"/>
            <p:cNvCxnSpPr/>
            <p:nvPr/>
          </p:nvCxnSpPr>
          <p:spPr>
            <a:xfrm>
              <a:off x="8757360" y="4942800"/>
              <a:ext cx="360" cy="946440"/>
            </a:xfrm>
            <a:prstGeom prst="straightConnector1">
              <a:avLst/>
            </a:prstGeom>
            <a:ln>
              <a:solidFill>
                <a:srgbClr val="ffffff"/>
              </a:solidFill>
              <a:prstDash val="sysDot"/>
            </a:ln>
          </p:spPr>
        </p:cxnSp>
      </p:grpSp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774360" y="5608440"/>
            <a:ext cx="266832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900" strike="noStrike" u="none">
                <a:solidFill>
                  <a:schemeClr val="lt1"/>
                </a:solidFill>
                <a:uFillTx/>
                <a:latin typeface="SB Sans Text Semibold"/>
                <a:ea typeface="SB Sans Text Semibold"/>
              </a:rPr>
              <a:t>современные технологии</a:t>
            </a:r>
            <a:endParaRPr b="0" lang="en-US" sz="9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ftr" idx="1"/>
          </p:nvPr>
        </p:nvSpPr>
        <p:spPr>
          <a:xfrm>
            <a:off x="4038480" y="623808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 defTabSz="457200">
              <a:lnSpc>
                <a:spcPct val="100000"/>
              </a:lnSpc>
              <a:spcBef>
                <a:spcPts val="499"/>
              </a:spcBef>
              <a:buNone/>
              <a:defRPr b="0" lang="ru-RU" sz="7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defRPr>
            </a:lvl1pPr>
          </a:lstStyle>
          <a:p>
            <a:pPr indent="0" algn="ctr" defTabSz="457200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ru-RU" sz="7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 </a:t>
            </a:r>
            <a:endParaRPr b="0" lang="en-US" sz="7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792800" y="2114280"/>
            <a:ext cx="3203640" cy="113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7600" spc="-51" strike="noStrike" u="none">
                <a:solidFill>
                  <a:srgbClr val="21e6a0"/>
                </a:solidFill>
                <a:uFillTx/>
                <a:latin typeface="SB Sans Display Semibold"/>
                <a:ea typeface="SB Sans Display Semibold"/>
              </a:rPr>
              <a:t>999М</a:t>
            </a:r>
            <a:endParaRPr b="0" lang="en-US" sz="76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122960" y="2114280"/>
            <a:ext cx="3203640" cy="113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7600" spc="-51" strike="noStrike" u="none">
                <a:solidFill>
                  <a:srgbClr val="21e6a0"/>
                </a:solidFill>
                <a:uFillTx/>
                <a:latin typeface="SB Sans Display Semibold"/>
                <a:ea typeface="SB Sans Display Semibold"/>
              </a:rPr>
              <a:t>#1</a:t>
            </a:r>
            <a:endParaRPr b="0" lang="en-US" sz="76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82640" y="4973400"/>
            <a:ext cx="266148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lt1"/>
                </a:solidFill>
                <a:uFillTx/>
                <a:latin typeface="SB Sans Display Semibold"/>
                <a:ea typeface="SB Sans Display Semibold"/>
              </a:rPr>
              <a:t>999k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466800" y="4973400"/>
            <a:ext cx="262872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lt1"/>
                </a:solidFill>
                <a:uFillTx/>
                <a:latin typeface="SB Sans Display Semibold"/>
                <a:ea typeface="SB Sans Display Semibold"/>
              </a:rPr>
              <a:t>999k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114240" y="4973400"/>
            <a:ext cx="262872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lt1"/>
                </a:solidFill>
                <a:uFillTx/>
                <a:latin typeface="SB Sans Display Semibold"/>
                <a:ea typeface="SB Sans Display Semibold"/>
              </a:rPr>
              <a:t>999k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1" name="PlaceHolder 8"/>
          <p:cNvSpPr>
            <a:spLocks noGrp="1"/>
          </p:cNvSpPr>
          <p:nvPr>
            <p:ph type="body"/>
          </p:nvPr>
        </p:nvSpPr>
        <p:spPr>
          <a:xfrm>
            <a:off x="8777880" y="4973400"/>
            <a:ext cx="262872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lt1"/>
                </a:solidFill>
                <a:uFillTx/>
                <a:latin typeface="SB Sans Display Semibold"/>
                <a:ea typeface="SB Sans Display Semibold"/>
              </a:rPr>
              <a:t>999k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2" name="PlaceHolder 9"/>
          <p:cNvSpPr>
            <a:spLocks noGrp="1"/>
          </p:cNvSpPr>
          <p:nvPr>
            <p:ph type="body"/>
          </p:nvPr>
        </p:nvSpPr>
        <p:spPr>
          <a:xfrm>
            <a:off x="3281400" y="4481280"/>
            <a:ext cx="5628960" cy="47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1600" strike="noStrike" u="none">
                <a:solidFill>
                  <a:schemeClr val="lt1"/>
                </a:solidFill>
                <a:uFillTx/>
                <a:latin typeface="SB Sans Display Semibold"/>
                <a:ea typeface="SB Sans Display Semibold"/>
              </a:rPr>
              <a:t>Современные технологии</a:t>
            </a:r>
            <a:endParaRPr b="0" lang="en-US" sz="16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3" name="PlaceHolder 10"/>
          <p:cNvSpPr>
            <a:spLocks noGrp="1"/>
          </p:cNvSpPr>
          <p:nvPr>
            <p:ph type="title"/>
          </p:nvPr>
        </p:nvSpPr>
        <p:spPr>
          <a:xfrm>
            <a:off x="769320" y="553680"/>
            <a:ext cx="10653120" cy="98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buNone/>
            </a:pPr>
            <a:r>
              <a:rPr b="0" lang="en-US" sz="4800" strike="noStrike" u="none">
                <a:solidFill>
                  <a:schemeClr val="dk1"/>
                </a:solidFill>
                <a:uFillTx/>
                <a:latin typeface="Aptos"/>
              </a:rPr>
              <a:t>Click to edit the title text format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4" name="PlaceHolder 11"/>
          <p:cNvSpPr>
            <a:spLocks noGrp="1"/>
          </p:cNvSpPr>
          <p:nvPr>
            <p:ph type="body"/>
          </p:nvPr>
        </p:nvSpPr>
        <p:spPr>
          <a:xfrm>
            <a:off x="3451320" y="5608440"/>
            <a:ext cx="263628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900" strike="noStrike" u="none">
                <a:solidFill>
                  <a:schemeClr val="lt1"/>
                </a:solidFill>
                <a:uFillTx/>
                <a:latin typeface="SB Sans Text Semibold"/>
                <a:ea typeface="SB Sans Text Semibold"/>
              </a:rPr>
              <a:t>современные технологии</a:t>
            </a:r>
            <a:endParaRPr b="0" lang="en-US" sz="9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5" name="PlaceHolder 12"/>
          <p:cNvSpPr>
            <a:spLocks noGrp="1"/>
          </p:cNvSpPr>
          <p:nvPr>
            <p:ph type="body"/>
          </p:nvPr>
        </p:nvSpPr>
        <p:spPr>
          <a:xfrm>
            <a:off x="6104160" y="5608440"/>
            <a:ext cx="265752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900" strike="noStrike" u="none">
                <a:solidFill>
                  <a:schemeClr val="lt1"/>
                </a:solidFill>
                <a:uFillTx/>
                <a:latin typeface="SB Sans Text Semibold"/>
                <a:ea typeface="SB Sans Text Semibold"/>
              </a:rPr>
              <a:t>современные технологии</a:t>
            </a:r>
            <a:endParaRPr b="0" lang="en-US" sz="9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6" name="PlaceHolder 13"/>
          <p:cNvSpPr>
            <a:spLocks noGrp="1"/>
          </p:cNvSpPr>
          <p:nvPr>
            <p:ph type="body"/>
          </p:nvPr>
        </p:nvSpPr>
        <p:spPr>
          <a:xfrm>
            <a:off x="8796240" y="5608440"/>
            <a:ext cx="261504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900" strike="noStrike" u="none">
                <a:solidFill>
                  <a:schemeClr val="lt1"/>
                </a:solidFill>
                <a:uFillTx/>
                <a:latin typeface="SB Sans Text Semibold"/>
                <a:ea typeface="SB Sans Text Semibold"/>
              </a:rPr>
              <a:t>современные технологии</a:t>
            </a:r>
            <a:endParaRPr b="0" lang="en-US" sz="9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7" name="PlaceHolder 14"/>
          <p:cNvSpPr>
            <a:spLocks noGrp="1"/>
          </p:cNvSpPr>
          <p:nvPr>
            <p:ph type="body"/>
          </p:nvPr>
        </p:nvSpPr>
        <p:spPr>
          <a:xfrm>
            <a:off x="1774080" y="3098520"/>
            <a:ext cx="3244320" cy="72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050" strike="noStrike" u="none">
                <a:solidFill>
                  <a:schemeClr val="lt1"/>
                </a:solidFill>
                <a:uFillTx/>
                <a:latin typeface="SB Sans Display Semibold"/>
              </a:rPr>
              <a:t>Современные технологии достигли такого уровня, что новая модель организационной деятельности</a:t>
            </a:r>
            <a:endParaRPr b="0" lang="en-US" sz="105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05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8" name="PlaceHolder 15"/>
          <p:cNvSpPr>
            <a:spLocks noGrp="1"/>
          </p:cNvSpPr>
          <p:nvPr>
            <p:ph type="body"/>
          </p:nvPr>
        </p:nvSpPr>
        <p:spPr>
          <a:xfrm>
            <a:off x="7108200" y="3098520"/>
            <a:ext cx="3244320" cy="72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050" strike="noStrike" u="none">
                <a:solidFill>
                  <a:schemeClr val="lt1"/>
                </a:solidFill>
                <a:uFillTx/>
                <a:latin typeface="SB Sans Display Semibold"/>
              </a:rPr>
              <a:t>Современные технологии достигли такого уровня, что новая модель организационной деятельности</a:t>
            </a:r>
            <a:endParaRPr b="0" lang="en-US" sz="105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05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2" descr="Изображение выглядит как снимок экрана, синий, Красочность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body"/>
          </p:nvPr>
        </p:nvSpPr>
        <p:spPr>
          <a:xfrm>
            <a:off x="852120" y="2666880"/>
            <a:ext cx="3051000" cy="347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uFillTx/>
                <a:latin typeface="SB Sans Display Light"/>
                <a:ea typeface="SB Sans Display Light"/>
              </a:rPr>
              <a:t>Современные технологии достигли такого уровня, что новая модель организационной деятельности</a:t>
            </a:r>
            <a:endParaRPr b="0" lang="en-US" sz="1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51840" y="2678040"/>
            <a:ext cx="3051000" cy="347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uFillTx/>
                <a:latin typeface="SB Sans Display Light"/>
                <a:ea typeface="SB Sans Display Light"/>
              </a:rPr>
              <a:t>Современные технологии достигли такого уровня, что новая модель организационной деятельности</a:t>
            </a:r>
            <a:endParaRPr b="0" lang="en-US" sz="1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8292600" y="2666880"/>
            <a:ext cx="3051000" cy="347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uFillTx/>
                <a:latin typeface="SB Sans Display Light"/>
                <a:ea typeface="SB Sans Display Light"/>
              </a:rPr>
              <a:t>Современные технологии достигли такого уровня, что новая модель организационной деятельности</a:t>
            </a:r>
            <a:endParaRPr b="0" lang="en-US" sz="1200" strike="noStrike" u="none">
              <a:solidFill>
                <a:schemeClr val="dk1"/>
              </a:solidFill>
              <a:uFillTx/>
              <a:latin typeface="Aptos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852120" y="2175840"/>
            <a:ext cx="3051000" cy="45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71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Образец текста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4551840" y="2186640"/>
            <a:ext cx="3051000" cy="45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71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Образец текста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body"/>
          </p:nvPr>
        </p:nvSpPr>
        <p:spPr>
          <a:xfrm>
            <a:off x="8292600" y="2175840"/>
            <a:ext cx="3051000" cy="45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71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Образец текста</a:t>
            </a:r>
            <a:endParaRPr b="0" lang="en-US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title"/>
          </p:nvPr>
        </p:nvSpPr>
        <p:spPr>
          <a:xfrm>
            <a:off x="700200" y="553680"/>
            <a:ext cx="10816200" cy="147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ru-RU" sz="4800" strike="noStrike" u="none">
                <a:solidFill>
                  <a:schemeClr val="lt1"/>
                </a:solidFill>
                <a:uFillTx/>
                <a:latin typeface="SB Sans Display Semibold"/>
              </a:rPr>
              <a:t>Заголовок</a:t>
            </a:r>
            <a:br>
              <a:rPr sz="4800"/>
            </a:br>
            <a:r>
              <a:rPr b="0" lang="ru-RU" sz="4800" strike="noStrike" u="none">
                <a:solidFill>
                  <a:schemeClr val="lt1"/>
                </a:solidFill>
                <a:uFillTx/>
                <a:latin typeface="SB Sans Display Semibold"/>
              </a:rPr>
              <a:t>в две строки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" descr="Изображение выглядит как снимок экрана, Красочность, синий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8" name="Прямая соединительная линия 11"/>
          <p:cNvCxnSpPr/>
          <p:nvPr/>
        </p:nvCxnSpPr>
        <p:spPr>
          <a:xfrm>
            <a:off x="6095880" y="2010960"/>
            <a:ext cx="360" cy="3832560"/>
          </a:xfrm>
          <a:prstGeom prst="straightConnector1">
            <a:avLst/>
          </a:prstGeom>
          <a:ln>
            <a:solidFill>
              <a:srgbClr val="ffffff"/>
            </a:solidFill>
          </a:ln>
        </p:spPr>
      </p:cxnSp>
      <p:sp>
        <p:nvSpPr>
          <p:cNvPr id="59" name="PlaceHolder 1"/>
          <p:cNvSpPr>
            <a:spLocks noGrp="1"/>
          </p:cNvSpPr>
          <p:nvPr>
            <p:ph type="body"/>
          </p:nvPr>
        </p:nvSpPr>
        <p:spPr>
          <a:xfrm>
            <a:off x="401400" y="2406240"/>
            <a:ext cx="5420160" cy="298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21e6a0"/>
              </a:buClr>
              <a:buFont typeface="Arial"/>
              <a:buChar char="•"/>
            </a:pPr>
            <a:r>
              <a:rPr b="1" lang="ru-RU" sz="1400" strike="noStrike" u="none">
                <a:solidFill>
                  <a:schemeClr val="lt1"/>
                </a:solidFill>
                <a:uFillTx/>
                <a:latin typeface="SB Sans Display Semibold"/>
              </a:rPr>
              <a:t>Современные технологии </a:t>
            </a:r>
            <a:r>
              <a:rPr b="0" lang="ru-RU" sz="1400" strike="noStrike" u="none">
                <a:solidFill>
                  <a:schemeClr val="lt1"/>
                </a:solidFill>
                <a:uFillTx/>
                <a:latin typeface="SB Sans Display Light"/>
              </a:rPr>
              <a:t>достигли такого уровня</a:t>
            </a:r>
            <a:endParaRPr b="0" lang="en-US" sz="1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21e6a0"/>
              </a:buClr>
              <a:buFont typeface="Arial"/>
              <a:buChar char="•"/>
            </a:pPr>
            <a:r>
              <a:rPr b="1" lang="ru-RU" sz="1400" strike="noStrike" u="none">
                <a:solidFill>
                  <a:schemeClr val="lt1"/>
                </a:solidFill>
                <a:uFillTx/>
                <a:latin typeface="SB Sans Display Semibold"/>
              </a:rPr>
              <a:t>Современные технологии </a:t>
            </a:r>
            <a:r>
              <a:rPr b="0" lang="ru-RU" sz="1400" strike="noStrike" u="none">
                <a:solidFill>
                  <a:schemeClr val="lt1"/>
                </a:solidFill>
                <a:uFillTx/>
                <a:latin typeface="SB Sans Display Light"/>
              </a:rPr>
              <a:t>достигли такого уровня,</a:t>
            </a:r>
            <a:br>
              <a:rPr sz="1400"/>
            </a:br>
            <a:r>
              <a:rPr b="0" lang="ru-RU" sz="1400" strike="noStrike" u="none">
                <a:solidFill>
                  <a:schemeClr val="lt1"/>
                </a:solidFill>
                <a:uFillTx/>
                <a:latin typeface="SB Sans Display Light"/>
              </a:rPr>
              <a:t>что новая модель организационной деятельности требует анализа существующих финансовых</a:t>
            </a:r>
            <a:endParaRPr b="0" lang="en-US" sz="1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21e6a0"/>
              </a:buClr>
              <a:buFont typeface="Arial"/>
              <a:buChar char="•"/>
            </a:pPr>
            <a:r>
              <a:rPr b="1" lang="ru-RU" sz="1400" strike="noStrike" u="none">
                <a:solidFill>
                  <a:schemeClr val="lt1"/>
                </a:solidFill>
                <a:uFillTx/>
                <a:latin typeface="SB Sans Display Semibold"/>
              </a:rPr>
              <a:t>Современные технологии </a:t>
            </a:r>
            <a:r>
              <a:rPr b="0" lang="ru-RU" sz="1400" strike="noStrike" u="none">
                <a:solidFill>
                  <a:schemeClr val="lt1"/>
                </a:solidFill>
                <a:uFillTx/>
                <a:latin typeface="SB Sans Display Light"/>
              </a:rPr>
              <a:t>достигли такого уровня,</a:t>
            </a:r>
            <a:br>
              <a:rPr sz="1400"/>
            </a:br>
            <a:r>
              <a:rPr b="0" lang="ru-RU" sz="1400" strike="noStrike" u="none">
                <a:solidFill>
                  <a:schemeClr val="lt1"/>
                </a:solidFill>
                <a:uFillTx/>
                <a:latin typeface="SB Sans Display Light"/>
              </a:rPr>
              <a:t>что новая модель организационной деятельности требует анализа существующих финансовых</a:t>
            </a:r>
            <a:endParaRPr b="0" lang="en-US" sz="1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21e6a0"/>
              </a:buClr>
              <a:buFont typeface="Arial"/>
              <a:buChar char="•"/>
            </a:pPr>
            <a:r>
              <a:rPr b="1" lang="ru-RU" sz="1400" strike="noStrike" u="none">
                <a:solidFill>
                  <a:schemeClr val="lt1"/>
                </a:solidFill>
                <a:uFillTx/>
                <a:latin typeface="SB Sans Display Semibold"/>
              </a:rPr>
              <a:t>Современные технологии </a:t>
            </a:r>
            <a:r>
              <a:rPr b="0" lang="ru-RU" sz="1400" strike="noStrike" u="none">
                <a:solidFill>
                  <a:schemeClr val="lt1"/>
                </a:solidFill>
                <a:uFillTx/>
                <a:latin typeface="SB Sans Display Light"/>
              </a:rPr>
              <a:t>достигли такого уровня</a:t>
            </a:r>
            <a:endParaRPr b="0" lang="en-US" sz="1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21e6a0"/>
              </a:buClr>
              <a:buFont typeface="Arial"/>
              <a:buChar char="•"/>
            </a:pPr>
            <a:r>
              <a:rPr b="1" lang="ru-RU" sz="1400" strike="noStrike" u="none">
                <a:solidFill>
                  <a:schemeClr val="lt1"/>
                </a:solidFill>
                <a:uFillTx/>
                <a:latin typeface="SB Sans Display Semibold"/>
              </a:rPr>
              <a:t>Современные технологии </a:t>
            </a:r>
            <a:r>
              <a:rPr b="0" lang="ru-RU" sz="1400" strike="noStrike" u="none">
                <a:solidFill>
                  <a:schemeClr val="lt1"/>
                </a:solidFill>
                <a:uFillTx/>
                <a:latin typeface="SB Sans Display Light"/>
              </a:rPr>
              <a:t>достигли такого уровня</a:t>
            </a:r>
            <a:endParaRPr b="0" lang="en-US" sz="1400" strike="noStrike" u="none">
              <a:solidFill>
                <a:schemeClr val="dk1"/>
              </a:solidFill>
              <a:uFillTx/>
              <a:latin typeface="Aptos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21e6a0"/>
              </a:buClr>
              <a:buFont typeface="Arial"/>
              <a:buChar char="•"/>
            </a:pPr>
            <a:r>
              <a:rPr b="1" lang="ru-RU" sz="1400" strike="noStrike" u="none">
                <a:solidFill>
                  <a:schemeClr val="lt1"/>
                </a:solidFill>
                <a:uFillTx/>
                <a:latin typeface="SB Sans Display Semibold"/>
              </a:rPr>
              <a:t>Современные технологии </a:t>
            </a:r>
            <a:r>
              <a:rPr b="0" lang="ru-RU" sz="1400" strike="noStrike" u="none">
                <a:solidFill>
                  <a:schemeClr val="lt1"/>
                </a:solidFill>
                <a:uFillTx/>
                <a:latin typeface="SB Sans Display Light"/>
              </a:rPr>
              <a:t>достигли такого уровня</a:t>
            </a:r>
            <a:endParaRPr b="0" lang="en-US" sz="1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495120" y="2439000"/>
            <a:ext cx="5182920" cy="240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ctr" defTabSz="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5000" spc="-51" strike="noStrike" u="none">
                <a:solidFill>
                  <a:srgbClr val="21e5c5"/>
                </a:solidFill>
                <a:uFillTx/>
                <a:latin typeface="SB Sans Display Semibold"/>
                <a:ea typeface="SB Sans Text Semibold"/>
              </a:rPr>
              <a:t>х99</a:t>
            </a:r>
            <a:endParaRPr b="0" lang="en-US" sz="15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7386120" y="4345920"/>
            <a:ext cx="332496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228600">
              <a:lnSpc>
                <a:spcPct val="7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71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Технологии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title"/>
          </p:nvPr>
        </p:nvSpPr>
        <p:spPr>
          <a:xfrm>
            <a:off x="700200" y="553680"/>
            <a:ext cx="10653120" cy="98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buNone/>
            </a:pPr>
            <a:r>
              <a:rPr b="0" lang="en-US" sz="4800" strike="noStrike" u="none">
                <a:solidFill>
                  <a:schemeClr val="dk1"/>
                </a:solidFill>
                <a:uFillTx/>
                <a:latin typeface="Aptos"/>
              </a:rPr>
              <a:t>Click to edit the title text format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17" descr="Изображение выглядит как снимок экрана, синий, Цвет электрик, Красочность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4" name="Прямая соединительная линия 7"/>
          <p:cNvCxnSpPr/>
          <p:nvPr/>
        </p:nvCxnSpPr>
        <p:spPr>
          <a:xfrm>
            <a:off x="6095880" y="2068200"/>
            <a:ext cx="360" cy="4267440"/>
          </a:xfrm>
          <a:prstGeom prst="straightConnector1">
            <a:avLst/>
          </a:prstGeom>
          <a:ln w="9525">
            <a:solidFill>
              <a:srgbClr val="ffffff"/>
            </a:solidFill>
            <a:prstDash val="sysDot"/>
          </a:ln>
        </p:spPr>
      </p:cxnSp>
      <p:sp>
        <p:nvSpPr>
          <p:cNvPr id="65" name="PlaceHolder 1"/>
          <p:cNvSpPr>
            <a:spLocks noGrp="1"/>
          </p:cNvSpPr>
          <p:nvPr>
            <p:ph type="body"/>
          </p:nvPr>
        </p:nvSpPr>
        <p:spPr>
          <a:xfrm>
            <a:off x="7394760" y="5692680"/>
            <a:ext cx="1516320" cy="57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Категория 1</a:t>
            </a:r>
            <a:endParaRPr b="0" lang="en-US" sz="1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9232200" y="5692680"/>
            <a:ext cx="1516320" cy="57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Категория 2</a:t>
            </a:r>
            <a:endParaRPr b="0" lang="en-US" sz="1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472400" y="4480560"/>
            <a:ext cx="151632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228600">
              <a:lnSpc>
                <a:spcPct val="7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pc="-71" strike="noStrike" u="none">
                <a:solidFill>
                  <a:schemeClr val="lt1"/>
                </a:solidFill>
                <a:uFillTx/>
                <a:latin typeface="SB Sans Display Semibold"/>
                <a:ea typeface="SB Sans Display Semibold"/>
              </a:rPr>
              <a:t>60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293280" y="4480560"/>
            <a:ext cx="151632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228600">
              <a:lnSpc>
                <a:spcPct val="7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pc="-71" strike="noStrike" u="none">
                <a:solidFill>
                  <a:schemeClr val="lt1"/>
                </a:solidFill>
                <a:uFillTx/>
                <a:latin typeface="SB Sans Display Semibold"/>
                <a:ea typeface="SB Sans Display Semibold"/>
              </a:rPr>
              <a:t>30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396920" y="4480560"/>
            <a:ext cx="151632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228600">
              <a:lnSpc>
                <a:spcPct val="7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pc="-71" strike="noStrike" u="none">
                <a:solidFill>
                  <a:schemeClr val="lt1"/>
                </a:solidFill>
                <a:uFillTx/>
                <a:latin typeface="SB Sans Display Semibold"/>
                <a:ea typeface="SB Sans Display Semibold"/>
              </a:rPr>
              <a:t>20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70" name="PlaceHolder 6"/>
          <p:cNvSpPr>
            <a:spLocks noGrp="1"/>
          </p:cNvSpPr>
          <p:nvPr>
            <p:ph type="body"/>
          </p:nvPr>
        </p:nvSpPr>
        <p:spPr>
          <a:xfrm>
            <a:off x="9232200" y="4480560"/>
            <a:ext cx="1516320" cy="65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228600">
              <a:lnSpc>
                <a:spcPct val="7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pc="-71" strike="noStrike" u="none">
                <a:solidFill>
                  <a:schemeClr val="lt1"/>
                </a:solidFill>
                <a:uFillTx/>
                <a:latin typeface="SB Sans Display Semibold"/>
                <a:ea typeface="SB Sans Display Semibold"/>
              </a:rPr>
              <a:t>50</a:t>
            </a:r>
            <a:endParaRPr b="0" lang="en-US" sz="24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71" name="PlaceHolder 7"/>
          <p:cNvSpPr>
            <a:spLocks noGrp="1"/>
          </p:cNvSpPr>
          <p:nvPr>
            <p:ph type="body"/>
          </p:nvPr>
        </p:nvSpPr>
        <p:spPr>
          <a:xfrm>
            <a:off x="1472400" y="5692680"/>
            <a:ext cx="1516320" cy="57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Категория 1</a:t>
            </a:r>
            <a:endParaRPr b="0" lang="en-US" sz="1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72" name="PlaceHolder 8"/>
          <p:cNvSpPr>
            <a:spLocks noGrp="1"/>
          </p:cNvSpPr>
          <p:nvPr>
            <p:ph type="body"/>
          </p:nvPr>
        </p:nvSpPr>
        <p:spPr>
          <a:xfrm>
            <a:off x="3293280" y="5692680"/>
            <a:ext cx="1516320" cy="57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Категория 2</a:t>
            </a:r>
            <a:endParaRPr b="0" lang="en-US" sz="1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73" name="PlaceHolder 9"/>
          <p:cNvSpPr>
            <a:spLocks noGrp="1"/>
          </p:cNvSpPr>
          <p:nvPr>
            <p:ph type="title"/>
          </p:nvPr>
        </p:nvSpPr>
        <p:spPr>
          <a:xfrm>
            <a:off x="769320" y="553680"/>
            <a:ext cx="10653120" cy="149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80000"/>
              </a:lnSpc>
              <a:buNone/>
            </a:pPr>
            <a:r>
              <a:rPr b="0" lang="ru-RU" sz="4800" strike="noStrike" u="none">
                <a:solidFill>
                  <a:schemeClr val="lt1"/>
                </a:solidFill>
                <a:uFillTx/>
                <a:latin typeface="SB Sans Display Semibold"/>
              </a:rPr>
              <a:t>Заголовок</a:t>
            </a:r>
            <a:br>
              <a:rPr sz="4800"/>
            </a:br>
            <a:r>
              <a:rPr b="0" lang="ru-RU" sz="4800" strike="noStrike" u="none">
                <a:solidFill>
                  <a:schemeClr val="lt1"/>
                </a:solidFill>
                <a:uFillTx/>
                <a:latin typeface="SB Sans Display Semibold"/>
              </a:rPr>
              <a:t>в две строки</a:t>
            </a:r>
            <a:endParaRPr b="0" lang="en-US" sz="4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nsu.ru" TargetMode="External"/><Relationship Id="rId2" Type="http://schemas.openxmlformats.org/officeDocument/2006/relationships/hyperlink" Target="https://agirussia.org/" TargetMode="External"/><Relationship Id="rId3" Type="http://schemas.openxmlformats.org/officeDocument/2006/relationships/hyperlink" Target="https://aigents.com/" TargetMode="External"/><Relationship Id="rId4" Type="http://schemas.openxmlformats.org/officeDocument/2006/relationships/slideLayout" Target="../slideLayouts/slideLayout1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www.researchgate.net/publication/311662442_Adaptive_Intelligent_Manufacturing_Control_Systems" TargetMode="External"/><Relationship Id="rId3" Type="http://schemas.openxmlformats.org/officeDocument/2006/relationships/slideLayout" Target="../slideLayouts/slideLayout1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medium.com/intro-to-artificial-intelligence/the-actor-critic-reinforcement-learning-algorithm-c8095a655c14" TargetMode="External"/><Relationship Id="rId3" Type="http://schemas.openxmlformats.org/officeDocument/2006/relationships/slideLayout" Target="../slideLayouts/slideLayout1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3.wmf"/><Relationship Id="rId3" Type="http://schemas.openxmlformats.org/officeDocument/2006/relationships/slideLayout" Target="../slideLayouts/slideLayout1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doi.org/10.1007/978-3-030-93758-4_12" TargetMode="External"/><Relationship Id="rId2" Type="http://schemas.openxmlformats.org/officeDocument/2006/relationships/slideLayout" Target="../slideLayouts/slideLayout1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6.wmf"/><Relationship Id="rId3" Type="http://schemas.openxmlformats.org/officeDocument/2006/relationships/hyperlink" Target="https://arxiv.org/pdf/2509.07009" TargetMode="External"/><Relationship Id="rId4" Type="http://schemas.openxmlformats.org/officeDocument/2006/relationships/slideLayout" Target="../slideLayouts/slideLayout1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image" Target="../media/image16.wmf"/><Relationship Id="rId4" Type="http://schemas.openxmlformats.org/officeDocument/2006/relationships/image" Target="../media/image14.wmf"/><Relationship Id="rId5" Type="http://schemas.openxmlformats.org/officeDocument/2006/relationships/slideLayout" Target="../slideLayouts/slideLayout1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mailto:akolonin@aigents.com" TargetMode="Externa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hyperlink" Target="https://www.springerprofessional.de/neuro-symbolic-architecture-for-experiential-learning-in-discret/20008336" TargetMode="External"/><Relationship Id="rId5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arxiv.org/pdf/2510.12269" TargetMode="External"/><Relationship Id="rId2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arxiv.org/pdf/2510.12269" TargetMode="External"/><Relationship Id="rId2" Type="http://schemas.openxmlformats.org/officeDocument/2006/relationships/image" Target="../media/image17.png"/><Relationship Id="rId3" Type="http://schemas.openxmlformats.org/officeDocument/2006/relationships/image" Target="../media/image17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Psyche" TargetMode="External"/><Relationship Id="rId2" Type="http://schemas.openxmlformats.org/officeDocument/2006/relationships/hyperlink" Target="https://en.wikipedia.org/wiki/Help:IPA/English" TargetMode="External"/><Relationship Id="rId3" Type="http://schemas.openxmlformats.org/officeDocument/2006/relationships/hyperlink" Target="https://en.wikipedia.org/wiki/Human_mind" TargetMode="External"/><Relationship Id="rId4" Type="http://schemas.openxmlformats.org/officeDocument/2006/relationships/hyperlink" Target="https://en.wikipedia.org/wiki/Consciousness" TargetMode="External"/><Relationship Id="rId5" Type="http://schemas.openxmlformats.org/officeDocument/2006/relationships/hyperlink" Target="https://en.wikipedia.org/wiki/Unconscious_mind" TargetMode="External"/><Relationship Id="rId6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arxiv.org/pdf/2509.07009" TargetMode="External"/><Relationship Id="rId2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arxiv.org/pdf/2509.07009" TargetMode="External"/><Relationship Id="rId2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arxiv.org/pdf/2509.07009" TargetMode="External"/><Relationship Id="rId2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Заголовок 5"/>
          <p:cNvSpPr txBox="1"/>
          <p:nvPr/>
        </p:nvSpPr>
        <p:spPr>
          <a:xfrm>
            <a:off x="915840" y="2057400"/>
            <a:ext cx="10515240" cy="187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500" lnSpcReduction="9999"/>
          </a:bodyPr>
          <a:p>
            <a:pPr algn="ctr" defTabSz="914400">
              <a:lnSpc>
                <a:spcPct val="100000"/>
              </a:lnSpc>
            </a:pPr>
            <a:r>
              <a:rPr b="0" lang="en-US" sz="44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Computational Concept and </a:t>
            </a:r>
            <a:br>
              <a:rPr sz="4400"/>
            </a:br>
            <a:r>
              <a:rPr b="0" lang="en-US" sz="44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Cognitive Architecture of </a:t>
            </a:r>
            <a:br>
              <a:rPr sz="4400"/>
            </a:br>
            <a:r>
              <a:rPr b="0" lang="en-US" sz="44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Artificial Psyche</a:t>
            </a:r>
            <a:endParaRPr b="0" lang="en-US" sz="4400" strike="noStrike" u="none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7" name="Текст 9"/>
          <p:cNvSpPr txBox="1"/>
          <p:nvPr/>
        </p:nvSpPr>
        <p:spPr>
          <a:xfrm>
            <a:off x="4343040" y="5718960"/>
            <a:ext cx="3577680" cy="57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Anton Kolonin, Ph.D.</a:t>
            </a:r>
            <a:endParaRPr b="0" lang="en-US" sz="1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Novosibirsk State University </a:t>
            </a: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  <a:hlinkClick r:id="rId1"/>
              </a:rPr>
              <a:t>https:/nsu.ru</a:t>
            </a:r>
            <a:endParaRPr b="0" lang="en-US" sz="1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Russian AGI Community </a:t>
            </a: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  <a:hlinkClick r:id="rId2"/>
              </a:rPr>
              <a:t>https://agirussia.org</a:t>
            </a:r>
            <a:endParaRPr b="0" lang="en-US" sz="1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Aigents </a:t>
            </a: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  <a:hlinkClick r:id="rId3"/>
              </a:rPr>
              <a:t>https://aigents.com</a:t>
            </a:r>
            <a:endParaRPr b="0" lang="en-US" sz="1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81" name=""/>
          <p:cNvGrpSpPr/>
          <p:nvPr/>
        </p:nvGrpSpPr>
        <p:grpSpPr>
          <a:xfrm>
            <a:off x="1940400" y="1285200"/>
            <a:ext cx="6514560" cy="4764960"/>
            <a:chOff x="1940400" y="1285200"/>
            <a:chExt cx="6514560" cy="4764960"/>
          </a:xfrm>
        </p:grpSpPr>
        <p:grpSp>
          <p:nvGrpSpPr>
            <p:cNvPr id="482" name=""/>
            <p:cNvGrpSpPr/>
            <p:nvPr/>
          </p:nvGrpSpPr>
          <p:grpSpPr>
            <a:xfrm>
              <a:off x="2732400" y="1285200"/>
              <a:ext cx="5722560" cy="4764960"/>
              <a:chOff x="2732400" y="1285200"/>
              <a:chExt cx="5722560" cy="4764960"/>
            </a:xfrm>
          </p:grpSpPr>
          <p:sp>
            <p:nvSpPr>
              <p:cNvPr id="483" name=""/>
              <p:cNvSpPr/>
              <p:nvPr/>
            </p:nvSpPr>
            <p:spPr>
              <a:xfrm>
                <a:off x="3573000" y="1560960"/>
                <a:ext cx="0" cy="448884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84" name=""/>
              <p:cNvSpPr/>
              <p:nvPr/>
            </p:nvSpPr>
            <p:spPr>
              <a:xfrm>
                <a:off x="4464720" y="1560960"/>
                <a:ext cx="0" cy="448884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85" name=""/>
              <p:cNvSpPr/>
              <p:nvPr/>
            </p:nvSpPr>
            <p:spPr>
              <a:xfrm>
                <a:off x="5382360" y="1285200"/>
                <a:ext cx="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86" name=""/>
              <p:cNvSpPr/>
              <p:nvPr/>
            </p:nvSpPr>
            <p:spPr>
              <a:xfrm>
                <a:off x="6299640" y="1285200"/>
                <a:ext cx="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87" name=""/>
              <p:cNvSpPr/>
              <p:nvPr/>
            </p:nvSpPr>
            <p:spPr>
              <a:xfrm>
                <a:off x="2732400" y="1285200"/>
                <a:ext cx="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88" name=""/>
              <p:cNvSpPr/>
              <p:nvPr/>
            </p:nvSpPr>
            <p:spPr>
              <a:xfrm>
                <a:off x="7374960" y="1285200"/>
                <a:ext cx="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89" name=""/>
              <p:cNvSpPr/>
              <p:nvPr/>
            </p:nvSpPr>
            <p:spPr>
              <a:xfrm>
                <a:off x="8454960" y="1285560"/>
                <a:ext cx="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90" name=""/>
            <p:cNvGrpSpPr/>
            <p:nvPr/>
          </p:nvGrpSpPr>
          <p:grpSpPr>
            <a:xfrm>
              <a:off x="1940400" y="1285200"/>
              <a:ext cx="6514560" cy="4764960"/>
              <a:chOff x="1940400" y="1285200"/>
              <a:chExt cx="6514560" cy="4764960"/>
            </a:xfrm>
          </p:grpSpPr>
          <p:sp>
            <p:nvSpPr>
              <p:cNvPr id="491" name=""/>
              <p:cNvSpPr/>
              <p:nvPr/>
            </p:nvSpPr>
            <p:spPr>
              <a:xfrm>
                <a:off x="3573000" y="1560960"/>
                <a:ext cx="0" cy="448884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2" name=""/>
              <p:cNvSpPr/>
              <p:nvPr/>
            </p:nvSpPr>
            <p:spPr>
              <a:xfrm>
                <a:off x="4464720" y="1560960"/>
                <a:ext cx="0" cy="448884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3" name=""/>
              <p:cNvSpPr/>
              <p:nvPr/>
            </p:nvSpPr>
            <p:spPr>
              <a:xfrm>
                <a:off x="5382360" y="1285200"/>
                <a:ext cx="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4" name=""/>
              <p:cNvSpPr/>
              <p:nvPr/>
            </p:nvSpPr>
            <p:spPr>
              <a:xfrm>
                <a:off x="6299640" y="1285200"/>
                <a:ext cx="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5" name=""/>
              <p:cNvSpPr/>
              <p:nvPr/>
            </p:nvSpPr>
            <p:spPr>
              <a:xfrm>
                <a:off x="2732400" y="1285200"/>
                <a:ext cx="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6" name=""/>
              <p:cNvSpPr/>
              <p:nvPr/>
            </p:nvSpPr>
            <p:spPr>
              <a:xfrm>
                <a:off x="7374960" y="1285200"/>
                <a:ext cx="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7" name=""/>
              <p:cNvSpPr/>
              <p:nvPr/>
            </p:nvSpPr>
            <p:spPr>
              <a:xfrm>
                <a:off x="8454960" y="1285560"/>
                <a:ext cx="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8" name=""/>
              <p:cNvSpPr/>
              <p:nvPr/>
            </p:nvSpPr>
            <p:spPr>
              <a:xfrm>
                <a:off x="1940400" y="1285560"/>
                <a:ext cx="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499" name=""/>
          <p:cNvSpPr txBox="1"/>
          <p:nvPr/>
        </p:nvSpPr>
        <p:spPr>
          <a:xfrm>
            <a:off x="2966400" y="1704240"/>
            <a:ext cx="45180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i="1" lang="en-US" sz="24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0" name=""/>
          <p:cNvSpPr txBox="1"/>
          <p:nvPr/>
        </p:nvSpPr>
        <p:spPr>
          <a:xfrm>
            <a:off x="3810600" y="1712520"/>
            <a:ext cx="43488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i="1" lang="en-US" sz="24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1" name=""/>
          <p:cNvSpPr txBox="1"/>
          <p:nvPr/>
        </p:nvSpPr>
        <p:spPr>
          <a:xfrm>
            <a:off x="4731840" y="1711440"/>
            <a:ext cx="61056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i="1" lang="en-US" sz="24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2" name=""/>
          <p:cNvSpPr txBox="1"/>
          <p:nvPr/>
        </p:nvSpPr>
        <p:spPr>
          <a:xfrm>
            <a:off x="5613120" y="1531800"/>
            <a:ext cx="571680" cy="5461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3" name=""/>
          <p:cNvSpPr txBox="1"/>
          <p:nvPr/>
        </p:nvSpPr>
        <p:spPr>
          <a:xfrm>
            <a:off x="6654600" y="1524600"/>
            <a:ext cx="516600" cy="5461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P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04" name=""/>
          <p:cNvGrpSpPr/>
          <p:nvPr/>
        </p:nvGrpSpPr>
        <p:grpSpPr>
          <a:xfrm>
            <a:off x="1344600" y="1562400"/>
            <a:ext cx="7110000" cy="3851280"/>
            <a:chOff x="1344600" y="1562400"/>
            <a:chExt cx="7110000" cy="3851280"/>
          </a:xfrm>
        </p:grpSpPr>
        <p:sp>
          <p:nvSpPr>
            <p:cNvPr id="505" name=""/>
            <p:cNvSpPr/>
            <p:nvPr/>
          </p:nvSpPr>
          <p:spPr>
            <a:xfrm flipH="1">
              <a:off x="1344600" y="3481920"/>
              <a:ext cx="710856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06" name=""/>
            <p:cNvSpPr/>
            <p:nvPr/>
          </p:nvSpPr>
          <p:spPr>
            <a:xfrm flipH="1">
              <a:off x="1344960" y="4145760"/>
              <a:ext cx="593064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07" name=""/>
            <p:cNvSpPr/>
            <p:nvPr/>
          </p:nvSpPr>
          <p:spPr>
            <a:xfrm flipH="1">
              <a:off x="1344960" y="4800960"/>
              <a:ext cx="710856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08" name=""/>
            <p:cNvSpPr/>
            <p:nvPr/>
          </p:nvSpPr>
          <p:spPr>
            <a:xfrm flipH="1">
              <a:off x="1344960" y="2806560"/>
              <a:ext cx="5930640" cy="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09" name=""/>
            <p:cNvSpPr/>
            <p:nvPr/>
          </p:nvSpPr>
          <p:spPr>
            <a:xfrm flipH="1">
              <a:off x="1345680" y="2130120"/>
              <a:ext cx="710856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0" name=""/>
            <p:cNvSpPr/>
            <p:nvPr/>
          </p:nvSpPr>
          <p:spPr>
            <a:xfrm flipH="1">
              <a:off x="1345680" y="5413320"/>
              <a:ext cx="710856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1" name=""/>
            <p:cNvSpPr/>
            <p:nvPr/>
          </p:nvSpPr>
          <p:spPr>
            <a:xfrm flipH="1">
              <a:off x="1346040" y="2094480"/>
              <a:ext cx="710856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2" name=""/>
            <p:cNvSpPr/>
            <p:nvPr/>
          </p:nvSpPr>
          <p:spPr>
            <a:xfrm flipH="1">
              <a:off x="2732400" y="1562400"/>
              <a:ext cx="2649960" cy="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513" name=""/>
          <p:cNvSpPr txBox="1"/>
          <p:nvPr/>
        </p:nvSpPr>
        <p:spPr>
          <a:xfrm>
            <a:off x="1382760" y="1524600"/>
            <a:ext cx="509040" cy="5461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4" name=""/>
          <p:cNvSpPr txBox="1"/>
          <p:nvPr/>
        </p:nvSpPr>
        <p:spPr>
          <a:xfrm>
            <a:off x="1405800" y="22906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5" name=""/>
          <p:cNvSpPr txBox="1"/>
          <p:nvPr/>
        </p:nvSpPr>
        <p:spPr>
          <a:xfrm>
            <a:off x="1405800" y="486612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"/>
          <p:cNvSpPr txBox="1"/>
          <p:nvPr/>
        </p:nvSpPr>
        <p:spPr>
          <a:xfrm>
            <a:off x="1405800" y="29224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7" name=""/>
          <p:cNvSpPr txBox="1"/>
          <p:nvPr/>
        </p:nvSpPr>
        <p:spPr>
          <a:xfrm>
            <a:off x="1405800" y="3568320"/>
            <a:ext cx="738000" cy="633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"/>
          <p:cNvSpPr txBox="1"/>
          <p:nvPr/>
        </p:nvSpPr>
        <p:spPr>
          <a:xfrm>
            <a:off x="1405800" y="421380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9" name=""/>
          <p:cNvSpPr txBox="1"/>
          <p:nvPr/>
        </p:nvSpPr>
        <p:spPr>
          <a:xfrm>
            <a:off x="972360" y="119160"/>
            <a:ext cx="1016784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</a:rPr>
              <a:t>Decision making as operational risk management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20" name=""/>
          <p:cNvSpPr txBox="1"/>
          <p:nvPr/>
        </p:nvSpPr>
        <p:spPr>
          <a:xfrm>
            <a:off x="1405800" y="54784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1" name=""/>
          <p:cNvSpPr txBox="1"/>
          <p:nvPr/>
        </p:nvSpPr>
        <p:spPr>
          <a:xfrm>
            <a:off x="3778200" y="1100880"/>
            <a:ext cx="1034280" cy="5461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2" name=""/>
          <p:cNvSpPr txBox="1"/>
          <p:nvPr/>
        </p:nvSpPr>
        <p:spPr>
          <a:xfrm>
            <a:off x="2881800" y="22906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2881800" y="486612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3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4" name=""/>
          <p:cNvSpPr txBox="1"/>
          <p:nvPr/>
        </p:nvSpPr>
        <p:spPr>
          <a:xfrm>
            <a:off x="2881800" y="29224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5" name=""/>
          <p:cNvSpPr txBox="1"/>
          <p:nvPr/>
        </p:nvSpPr>
        <p:spPr>
          <a:xfrm>
            <a:off x="2881800" y="3568320"/>
            <a:ext cx="738000" cy="633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6" name=""/>
          <p:cNvSpPr txBox="1"/>
          <p:nvPr/>
        </p:nvSpPr>
        <p:spPr>
          <a:xfrm>
            <a:off x="2881800" y="421380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7" name=""/>
          <p:cNvSpPr txBox="1"/>
          <p:nvPr/>
        </p:nvSpPr>
        <p:spPr>
          <a:xfrm>
            <a:off x="2881800" y="54784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a'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8" name=""/>
          <p:cNvSpPr txBox="1"/>
          <p:nvPr/>
        </p:nvSpPr>
        <p:spPr>
          <a:xfrm>
            <a:off x="3709800" y="22906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9" name=""/>
          <p:cNvSpPr txBox="1"/>
          <p:nvPr/>
        </p:nvSpPr>
        <p:spPr>
          <a:xfrm>
            <a:off x="3709800" y="486612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5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0" name=""/>
          <p:cNvSpPr txBox="1"/>
          <p:nvPr/>
        </p:nvSpPr>
        <p:spPr>
          <a:xfrm>
            <a:off x="3709800" y="29224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1" name=""/>
          <p:cNvSpPr txBox="1"/>
          <p:nvPr/>
        </p:nvSpPr>
        <p:spPr>
          <a:xfrm>
            <a:off x="3709800" y="3568320"/>
            <a:ext cx="738000" cy="633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3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2" name=""/>
          <p:cNvSpPr txBox="1"/>
          <p:nvPr/>
        </p:nvSpPr>
        <p:spPr>
          <a:xfrm>
            <a:off x="3709800" y="421380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3" name=""/>
          <p:cNvSpPr txBox="1"/>
          <p:nvPr/>
        </p:nvSpPr>
        <p:spPr>
          <a:xfrm>
            <a:off x="3709800" y="54784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6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4" name=""/>
          <p:cNvSpPr txBox="1"/>
          <p:nvPr/>
        </p:nvSpPr>
        <p:spPr>
          <a:xfrm>
            <a:off x="4645800" y="22906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5" name=""/>
          <p:cNvSpPr txBox="1"/>
          <p:nvPr/>
        </p:nvSpPr>
        <p:spPr>
          <a:xfrm>
            <a:off x="4645800" y="486612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6" name=""/>
          <p:cNvSpPr txBox="1"/>
          <p:nvPr/>
        </p:nvSpPr>
        <p:spPr>
          <a:xfrm>
            <a:off x="4645800" y="29224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7" name=""/>
          <p:cNvSpPr txBox="1"/>
          <p:nvPr/>
        </p:nvSpPr>
        <p:spPr>
          <a:xfrm>
            <a:off x="4645800" y="3568320"/>
            <a:ext cx="738000" cy="633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8" name=""/>
          <p:cNvSpPr txBox="1"/>
          <p:nvPr/>
        </p:nvSpPr>
        <p:spPr>
          <a:xfrm>
            <a:off x="4645800" y="421380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9" name=""/>
          <p:cNvSpPr txBox="1"/>
          <p:nvPr/>
        </p:nvSpPr>
        <p:spPr>
          <a:xfrm>
            <a:off x="4645800" y="54784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0" name=""/>
          <p:cNvSpPr txBox="1"/>
          <p:nvPr/>
        </p:nvSpPr>
        <p:spPr>
          <a:xfrm>
            <a:off x="5545800" y="229068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1" name=""/>
          <p:cNvSpPr txBox="1"/>
          <p:nvPr/>
        </p:nvSpPr>
        <p:spPr>
          <a:xfrm>
            <a:off x="5545800" y="486612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0.6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2" name=""/>
          <p:cNvSpPr txBox="1"/>
          <p:nvPr/>
        </p:nvSpPr>
        <p:spPr>
          <a:xfrm>
            <a:off x="5545800" y="292248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3" name=""/>
          <p:cNvSpPr txBox="1"/>
          <p:nvPr/>
        </p:nvSpPr>
        <p:spPr>
          <a:xfrm>
            <a:off x="5545800" y="3568320"/>
            <a:ext cx="746280" cy="633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4" name=""/>
          <p:cNvSpPr txBox="1"/>
          <p:nvPr/>
        </p:nvSpPr>
        <p:spPr>
          <a:xfrm>
            <a:off x="5545800" y="421380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5" name=""/>
          <p:cNvSpPr txBox="1"/>
          <p:nvPr/>
        </p:nvSpPr>
        <p:spPr>
          <a:xfrm>
            <a:off x="5545800" y="547848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6" name=""/>
          <p:cNvSpPr txBox="1"/>
          <p:nvPr/>
        </p:nvSpPr>
        <p:spPr>
          <a:xfrm>
            <a:off x="6553800" y="229068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7" name=""/>
          <p:cNvSpPr txBox="1"/>
          <p:nvPr/>
        </p:nvSpPr>
        <p:spPr>
          <a:xfrm>
            <a:off x="6553800" y="486612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8" name=""/>
          <p:cNvSpPr txBox="1"/>
          <p:nvPr/>
        </p:nvSpPr>
        <p:spPr>
          <a:xfrm>
            <a:off x="6553800" y="292248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9" name=""/>
          <p:cNvSpPr txBox="1"/>
          <p:nvPr/>
        </p:nvSpPr>
        <p:spPr>
          <a:xfrm>
            <a:off x="6553800" y="3568320"/>
            <a:ext cx="746280" cy="633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0.8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0" name=""/>
          <p:cNvSpPr txBox="1"/>
          <p:nvPr/>
        </p:nvSpPr>
        <p:spPr>
          <a:xfrm>
            <a:off x="6566400" y="421380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1" name=""/>
          <p:cNvSpPr txBox="1"/>
          <p:nvPr/>
        </p:nvSpPr>
        <p:spPr>
          <a:xfrm>
            <a:off x="6553800" y="547848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2" name=""/>
          <p:cNvSpPr txBox="1"/>
          <p:nvPr/>
        </p:nvSpPr>
        <p:spPr>
          <a:xfrm>
            <a:off x="7302960" y="1524960"/>
            <a:ext cx="1194480" cy="5461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lang="en-US" sz="3200" strike="noStrike" u="none">
                <a:solidFill>
                  <a:srgbClr val="000000"/>
                </a:solidFill>
                <a:uFillTx/>
                <a:latin typeface="Arial"/>
              </a:rPr>
              <a:t>∑</a:t>
            </a: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1" lang="en-US" sz="3200" strike="noStrike" u="none">
                <a:solidFill>
                  <a:srgbClr val="000000"/>
                </a:solidFill>
                <a:uFillTx/>
                <a:latin typeface="Arial"/>
              </a:rPr>
              <a:t>*</a:t>
            </a: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P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3" name=""/>
          <p:cNvSpPr txBox="1"/>
          <p:nvPr/>
        </p:nvSpPr>
        <p:spPr>
          <a:xfrm>
            <a:off x="7490160" y="254268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i="1" lang="en-US" sz="3200" strike="noStrike" u="sng">
                <a:solidFill>
                  <a:srgbClr val="000000"/>
                </a:solidFill>
                <a:uFillTx/>
                <a:latin typeface="Arial"/>
              </a:rPr>
              <a:t>0.7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4" name=""/>
          <p:cNvSpPr txBox="1"/>
          <p:nvPr/>
        </p:nvSpPr>
        <p:spPr>
          <a:xfrm>
            <a:off x="7490160" y="486612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sng">
                <a:solidFill>
                  <a:srgbClr val="000000"/>
                </a:solidFill>
                <a:uFillTx/>
                <a:latin typeface="Arial"/>
              </a:rPr>
              <a:t>0.6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5" name=""/>
          <p:cNvSpPr txBox="1"/>
          <p:nvPr/>
        </p:nvSpPr>
        <p:spPr>
          <a:xfrm>
            <a:off x="7490160" y="3853800"/>
            <a:ext cx="1023840" cy="5461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sng">
                <a:solidFill>
                  <a:srgbClr val="000000"/>
                </a:solidFill>
                <a:uFillTx/>
                <a:latin typeface="Arial"/>
              </a:rPr>
              <a:t>0.8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6" name=""/>
          <p:cNvSpPr txBox="1"/>
          <p:nvPr/>
        </p:nvSpPr>
        <p:spPr>
          <a:xfrm>
            <a:off x="7490160" y="5478480"/>
            <a:ext cx="74628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sng">
                <a:solidFill>
                  <a:srgbClr val="000000"/>
                </a:solidFill>
                <a:uFillTx/>
                <a:latin typeface="Arial"/>
              </a:rPr>
              <a:t>0.0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7" name=""/>
          <p:cNvSpPr/>
          <p:nvPr/>
        </p:nvSpPr>
        <p:spPr>
          <a:xfrm flipV="1">
            <a:off x="8755200" y="2021400"/>
            <a:ext cx="0" cy="20574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8" name=""/>
          <p:cNvSpPr/>
          <p:nvPr/>
        </p:nvSpPr>
        <p:spPr>
          <a:xfrm flipV="1">
            <a:off x="8755200" y="4078800"/>
            <a:ext cx="2286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9" name=""/>
          <p:cNvSpPr txBox="1"/>
          <p:nvPr/>
        </p:nvSpPr>
        <p:spPr>
          <a:xfrm>
            <a:off x="8683200" y="4078800"/>
            <a:ext cx="6282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0" name=""/>
          <p:cNvSpPr txBox="1"/>
          <p:nvPr/>
        </p:nvSpPr>
        <p:spPr>
          <a:xfrm>
            <a:off x="9259560" y="4079160"/>
            <a:ext cx="6282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1" name=""/>
          <p:cNvSpPr txBox="1"/>
          <p:nvPr/>
        </p:nvSpPr>
        <p:spPr>
          <a:xfrm>
            <a:off x="9871920" y="4079520"/>
            <a:ext cx="6282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3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2" name=""/>
          <p:cNvSpPr txBox="1"/>
          <p:nvPr/>
        </p:nvSpPr>
        <p:spPr>
          <a:xfrm>
            <a:off x="10484280" y="4079880"/>
            <a:ext cx="6282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63" name=""/>
          <p:cNvGrpSpPr/>
          <p:nvPr/>
        </p:nvGrpSpPr>
        <p:grpSpPr>
          <a:xfrm>
            <a:off x="8793720" y="2525400"/>
            <a:ext cx="2044080" cy="1662480"/>
            <a:chOff x="8793720" y="2525400"/>
            <a:chExt cx="2044080" cy="1662480"/>
          </a:xfrm>
        </p:grpSpPr>
        <p:sp>
          <p:nvSpPr>
            <p:cNvPr id="564" name=""/>
            <p:cNvSpPr/>
            <p:nvPr/>
          </p:nvSpPr>
          <p:spPr>
            <a:xfrm>
              <a:off x="10611720" y="4069080"/>
              <a:ext cx="157680" cy="360"/>
            </a:xfrm>
            <a:prstGeom prst="ellipse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65" name=""/>
            <p:cNvSpPr/>
            <p:nvPr/>
          </p:nvSpPr>
          <p:spPr>
            <a:xfrm>
              <a:off x="10569240" y="3938760"/>
              <a:ext cx="268560" cy="24912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6" name=""/>
            <p:cNvSpPr/>
            <p:nvPr/>
          </p:nvSpPr>
          <p:spPr>
            <a:xfrm>
              <a:off x="9977400" y="2878560"/>
              <a:ext cx="268560" cy="24948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7" name=""/>
            <p:cNvSpPr/>
            <p:nvPr/>
          </p:nvSpPr>
          <p:spPr>
            <a:xfrm>
              <a:off x="9343440" y="2525400"/>
              <a:ext cx="268200" cy="24912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8" name=""/>
            <p:cNvSpPr/>
            <p:nvPr/>
          </p:nvSpPr>
          <p:spPr>
            <a:xfrm>
              <a:off x="8793720" y="2760840"/>
              <a:ext cx="268560" cy="24948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9" name=""/>
            <p:cNvSpPr/>
            <p:nvPr/>
          </p:nvSpPr>
          <p:spPr>
            <a:xfrm>
              <a:off x="8890200" y="2639520"/>
              <a:ext cx="1794600" cy="1429200"/>
            </a:xfrm>
            <a:custGeom>
              <a:avLst/>
              <a:gdLst/>
              <a:ahLst/>
              <a:rect l="0" t="0" r="r" b="b"/>
              <a:pathLst>
                <a:path fill="none" w="4985" h="3970">
                  <a:moveTo>
                    <a:pt x="0" y="890"/>
                  </a:moveTo>
                  <a:cubicBezTo>
                    <a:pt x="2982" y="-2261"/>
                    <a:pt x="4985" y="3970"/>
                    <a:pt x="4985" y="3970"/>
                  </a:cubicBezTo>
                </a:path>
              </a:pathLst>
            </a:custGeom>
            <a:ln w="18360">
              <a:solidFill>
                <a:srgbClr val="000000"/>
              </a:solidFill>
              <a:round/>
            </a:ln>
          </p:spPr>
          <p:txBody>
            <a:bodyPr lIns="99000" rIns="99000" tIns="54000" bIns="54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570" name=""/>
          <p:cNvSpPr txBox="1"/>
          <p:nvPr/>
        </p:nvSpPr>
        <p:spPr>
          <a:xfrm>
            <a:off x="1958760" y="1524600"/>
            <a:ext cx="914040" cy="5698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s'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1" name=""/>
          <p:cNvSpPr txBox="1"/>
          <p:nvPr/>
        </p:nvSpPr>
        <p:spPr>
          <a:xfrm>
            <a:off x="2053800" y="22906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2" name=""/>
          <p:cNvSpPr txBox="1"/>
          <p:nvPr/>
        </p:nvSpPr>
        <p:spPr>
          <a:xfrm>
            <a:off x="2053800" y="486612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6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3" name=""/>
          <p:cNvSpPr txBox="1"/>
          <p:nvPr/>
        </p:nvSpPr>
        <p:spPr>
          <a:xfrm>
            <a:off x="2053800" y="29224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s'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3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4" name=""/>
          <p:cNvSpPr txBox="1"/>
          <p:nvPr/>
        </p:nvSpPr>
        <p:spPr>
          <a:xfrm>
            <a:off x="2053800" y="3568320"/>
            <a:ext cx="738000" cy="633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5" name=""/>
          <p:cNvSpPr txBox="1"/>
          <p:nvPr/>
        </p:nvSpPr>
        <p:spPr>
          <a:xfrm>
            <a:off x="2053800" y="421380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5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6" name=""/>
          <p:cNvSpPr txBox="1"/>
          <p:nvPr/>
        </p:nvSpPr>
        <p:spPr>
          <a:xfrm>
            <a:off x="2053800" y="5478480"/>
            <a:ext cx="7380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7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7" name=""/>
          <p:cNvSpPr txBox="1"/>
          <p:nvPr/>
        </p:nvSpPr>
        <p:spPr>
          <a:xfrm>
            <a:off x="8683200" y="4519800"/>
            <a:ext cx="6138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8" name=""/>
          <p:cNvSpPr txBox="1"/>
          <p:nvPr/>
        </p:nvSpPr>
        <p:spPr>
          <a:xfrm>
            <a:off x="9259560" y="4520160"/>
            <a:ext cx="6138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9" name=""/>
          <p:cNvSpPr txBox="1"/>
          <p:nvPr/>
        </p:nvSpPr>
        <p:spPr>
          <a:xfrm>
            <a:off x="9871920" y="4520520"/>
            <a:ext cx="6138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6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0" name=""/>
          <p:cNvSpPr txBox="1"/>
          <p:nvPr/>
        </p:nvSpPr>
        <p:spPr>
          <a:xfrm>
            <a:off x="10484280" y="4520880"/>
            <a:ext cx="613800" cy="633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7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1" name=""/>
          <p:cNvSpPr txBox="1"/>
          <p:nvPr/>
        </p:nvSpPr>
        <p:spPr>
          <a:xfrm>
            <a:off x="8888400" y="1449360"/>
            <a:ext cx="2115000" cy="31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s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,P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2" name=""/>
          <p:cNvSpPr txBox="1"/>
          <p:nvPr/>
        </p:nvSpPr>
        <p:spPr>
          <a:xfrm>
            <a:off x="8888760" y="1737720"/>
            <a:ext cx="2115000" cy="31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a’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a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,P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3" name=""/>
          <p:cNvSpPr/>
          <p:nvPr/>
        </p:nvSpPr>
        <p:spPr>
          <a:xfrm flipV="1">
            <a:off x="9466200" y="2296800"/>
            <a:ext cx="0" cy="2856600"/>
          </a:xfrm>
          <a:prstGeom prst="line">
            <a:avLst/>
          </a:prstGeom>
          <a:ln w="0">
            <a:solidFill>
              <a:srgbClr val="000000"/>
            </a:solidFill>
            <a:prstDash val="sys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4" name=""/>
          <p:cNvSpPr txBox="1"/>
          <p:nvPr/>
        </p:nvSpPr>
        <p:spPr>
          <a:xfrm>
            <a:off x="8651160" y="5294880"/>
            <a:ext cx="2436840" cy="88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* Tversky &amp; Kahneman: most people choose </a:t>
            </a:r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400" strike="noStrike" u="none" baseline="-8000">
                <a:solidFill>
                  <a:srgbClr val="000000"/>
                </a:solidFill>
                <a:uFillTx/>
                <a:latin typeface="Arial"/>
              </a:rPr>
              <a:t>3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 и </a:t>
            </a:r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1400" strike="noStrike" u="none" baseline="-8000">
                <a:solidFill>
                  <a:srgbClr val="000000"/>
                </a:solidFill>
                <a:uFillTx/>
                <a:latin typeface="Arial"/>
              </a:rPr>
              <a:t>6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</a:rPr>
              <a:t>(“smaller profit with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</a:rPr>
              <a:t>greater reliability”)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8587800" y="5294880"/>
            <a:ext cx="228600" cy="228600"/>
          </a:xfrm>
          <a:prstGeom prst="smileyFace">
            <a:avLst>
              <a:gd name="adj" fmla="val 9282"/>
            </a:avLst>
          </a:prstGeom>
          <a:solidFill>
            <a:srgbClr val="fff5c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8587800" y="5294880"/>
            <a:ext cx="228600" cy="228600"/>
          </a:xfrm>
          <a:prstGeom prst="smileyFace">
            <a:avLst>
              <a:gd name="adj" fmla="val 9282"/>
            </a:avLst>
          </a:prstGeom>
          <a:solidFill>
            <a:srgbClr val="fff5c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8587800" y="5294880"/>
            <a:ext cx="228600" cy="228600"/>
          </a:xfrm>
          <a:prstGeom prst="smileyFace">
            <a:avLst>
              <a:gd name="adj" fmla="val 9282"/>
            </a:avLst>
          </a:prstGeom>
          <a:solidFill>
            <a:srgbClr val="fff5c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9995400" y="2649960"/>
            <a:ext cx="228600" cy="228600"/>
          </a:xfrm>
          <a:prstGeom prst="smileyFace">
            <a:avLst>
              <a:gd name="adj" fmla="val 9282"/>
            </a:avLst>
          </a:prstGeom>
          <a:solidFill>
            <a:srgbClr val="fff5c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0" name=""/>
          <p:cNvSpPr txBox="1"/>
          <p:nvPr/>
        </p:nvSpPr>
        <p:spPr>
          <a:xfrm>
            <a:off x="225720" y="21600"/>
            <a:ext cx="11769120" cy="853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pPr algn="ctr"/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Arial Unicode MS"/>
              </a:rPr>
              <a:t>Hierarchy of needs/</a:t>
            </a: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</a:rPr>
              <a:t>values/goals/subgoals/tasks/subtasks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91" name=""/>
          <p:cNvSpPr/>
          <p:nvPr/>
        </p:nvSpPr>
        <p:spPr>
          <a:xfrm>
            <a:off x="9343800" y="1614600"/>
            <a:ext cx="2312280" cy="1078920"/>
          </a:xfrm>
          <a:prstGeom prst="ellipse">
            <a:avLst/>
          </a:prstGeom>
          <a:solidFill>
            <a:srgbClr val="ffff00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Give a birth to next generations 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8403120" y="2444400"/>
            <a:ext cx="1855080" cy="850320"/>
          </a:xfrm>
          <a:prstGeom prst="ellipse">
            <a:avLst/>
          </a:prstGeom>
          <a:solidFill>
            <a:srgbClr val="ffffd7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Get married 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2079000" y="4916520"/>
            <a:ext cx="1226520" cy="685800"/>
          </a:xfrm>
          <a:prstGeom prst="ellipse">
            <a:avLst/>
          </a:prstGeom>
          <a:solidFill>
            <a:srgbClr val="ff972f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Make a step on the way</a:t>
            </a:r>
            <a:endParaRPr b="0" i="1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733680" y="5553720"/>
            <a:ext cx="997920" cy="457200"/>
          </a:xfrm>
          <a:prstGeom prst="ellipse">
            <a:avLst/>
          </a:prstGeom>
          <a:solidFill>
            <a:srgbClr val="ff972f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</a:rPr>
              <a:t>Bend a knee</a:t>
            </a:r>
            <a:endParaRPr b="0" i="1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1539000" y="5554080"/>
            <a:ext cx="1143000" cy="456840"/>
          </a:xfrm>
          <a:prstGeom prst="ellipse">
            <a:avLst/>
          </a:prstGeom>
          <a:solidFill>
            <a:srgbClr val="ff972f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-18360" rIns="-18360" tIns="45000" bIns="45000" anchor="ctr">
            <a:noAutofit/>
          </a:bodyPr>
          <a:p>
            <a:pPr algn="ctr"/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</a:rPr>
              <a:t>Straighten a leg</a:t>
            </a:r>
            <a:endParaRPr b="0" i="1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6" name=""/>
          <p:cNvSpPr/>
          <p:nvPr/>
        </p:nvSpPr>
        <p:spPr>
          <a:xfrm>
            <a:off x="1971000" y="4916520"/>
            <a:ext cx="1226520" cy="685800"/>
          </a:xfrm>
          <a:prstGeom prst="ellipse">
            <a:avLst/>
          </a:prstGeom>
          <a:solidFill>
            <a:srgbClr val="ff972f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Make a step on the way</a:t>
            </a:r>
            <a:endParaRPr b="0" i="1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8403120" y="2444760"/>
            <a:ext cx="1855080" cy="850320"/>
          </a:xfrm>
          <a:prstGeom prst="ellipse">
            <a:avLst/>
          </a:prstGeom>
          <a:solidFill>
            <a:srgbClr val="ffffd7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Get married 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>
            <a:off x="8259120" y="2444760"/>
            <a:ext cx="1855080" cy="850320"/>
          </a:xfrm>
          <a:prstGeom prst="ellipse">
            <a:avLst/>
          </a:prstGeom>
          <a:solidFill>
            <a:srgbClr val="ffffd7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Get married 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9" name=""/>
          <p:cNvSpPr/>
          <p:nvPr/>
        </p:nvSpPr>
        <p:spPr>
          <a:xfrm>
            <a:off x="8079120" y="2445120"/>
            <a:ext cx="1855080" cy="850320"/>
          </a:xfrm>
          <a:prstGeom prst="ellipse">
            <a:avLst/>
          </a:prstGeom>
          <a:solidFill>
            <a:srgbClr val="ffffd7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Get married 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7416720" y="3102120"/>
            <a:ext cx="1626480" cy="757800"/>
          </a:xfrm>
          <a:prstGeom prst="ellipse">
            <a:avLst/>
          </a:prstGeom>
          <a:solidFill>
            <a:srgbClr val="ffffd7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Make a marriage offer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1" name=""/>
          <p:cNvSpPr/>
          <p:nvPr/>
        </p:nvSpPr>
        <p:spPr>
          <a:xfrm>
            <a:off x="7273080" y="3102120"/>
            <a:ext cx="1626480" cy="757800"/>
          </a:xfrm>
          <a:prstGeom prst="ellipse">
            <a:avLst/>
          </a:prstGeom>
          <a:solidFill>
            <a:srgbClr val="ffffd7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Make a marriage offer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2" name=""/>
          <p:cNvSpPr/>
          <p:nvPr/>
        </p:nvSpPr>
        <p:spPr>
          <a:xfrm>
            <a:off x="7129440" y="3102120"/>
            <a:ext cx="1626480" cy="757800"/>
          </a:xfrm>
          <a:prstGeom prst="ellipse">
            <a:avLst/>
          </a:prstGeom>
          <a:solidFill>
            <a:srgbClr val="ffffd7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Make a marriage offer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3" name=""/>
          <p:cNvSpPr/>
          <p:nvPr/>
        </p:nvSpPr>
        <p:spPr>
          <a:xfrm>
            <a:off x="5047920" y="4387320"/>
            <a:ext cx="1482480" cy="685800"/>
          </a:xfrm>
          <a:prstGeom prst="ellipse">
            <a:avLst/>
          </a:prstGeom>
          <a:solidFill>
            <a:srgbClr val="ffde59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Knock at the door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4" name=""/>
          <p:cNvSpPr/>
          <p:nvPr/>
        </p:nvSpPr>
        <p:spPr>
          <a:xfrm>
            <a:off x="3860280" y="4387320"/>
            <a:ext cx="1482480" cy="685800"/>
          </a:xfrm>
          <a:prstGeom prst="ellipse">
            <a:avLst/>
          </a:prstGeom>
          <a:solidFill>
            <a:srgbClr val="ffde59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Сlimb the stairs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>
            <a:off x="2655720" y="4376520"/>
            <a:ext cx="1482480" cy="685800"/>
          </a:xfrm>
          <a:prstGeom prst="ellipse">
            <a:avLst/>
          </a:prstGeom>
          <a:solidFill>
            <a:srgbClr val="ffde59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Reach the house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1863000" y="4916520"/>
            <a:ext cx="1226520" cy="685800"/>
          </a:xfrm>
          <a:prstGeom prst="ellipse">
            <a:avLst/>
          </a:prstGeom>
          <a:solidFill>
            <a:srgbClr val="ff972f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Make a step on the way</a:t>
            </a:r>
            <a:endParaRPr b="0" i="1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7" name=""/>
          <p:cNvSpPr txBox="1"/>
          <p:nvPr/>
        </p:nvSpPr>
        <p:spPr>
          <a:xfrm>
            <a:off x="9586800" y="1139760"/>
            <a:ext cx="1896480" cy="4028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</a:rPr>
              <a:t>Needs/Values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8" name=""/>
          <p:cNvSpPr txBox="1"/>
          <p:nvPr/>
        </p:nvSpPr>
        <p:spPr>
          <a:xfrm>
            <a:off x="8408160" y="1500120"/>
            <a:ext cx="909360" cy="4028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</a:rPr>
              <a:t>Goals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9" name=""/>
          <p:cNvSpPr txBox="1"/>
          <p:nvPr/>
        </p:nvSpPr>
        <p:spPr>
          <a:xfrm>
            <a:off x="7184160" y="1896480"/>
            <a:ext cx="1343520" cy="4028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</a:rPr>
              <a:t>Subgoals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0" name=""/>
          <p:cNvSpPr txBox="1"/>
          <p:nvPr/>
        </p:nvSpPr>
        <p:spPr>
          <a:xfrm>
            <a:off x="5868000" y="2362680"/>
            <a:ext cx="893520" cy="4028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</a:rPr>
              <a:t>Tasks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1" name=""/>
          <p:cNvSpPr txBox="1"/>
          <p:nvPr/>
        </p:nvSpPr>
        <p:spPr>
          <a:xfrm>
            <a:off x="3672000" y="2939040"/>
            <a:ext cx="1328040" cy="4028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</a:rPr>
              <a:t>Subtasks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2" name=""/>
          <p:cNvSpPr txBox="1"/>
          <p:nvPr/>
        </p:nvSpPr>
        <p:spPr>
          <a:xfrm>
            <a:off x="1270080" y="3698280"/>
            <a:ext cx="1095120" cy="4028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3" name=""/>
          <p:cNvSpPr/>
          <p:nvPr/>
        </p:nvSpPr>
        <p:spPr>
          <a:xfrm>
            <a:off x="6416280" y="3703320"/>
            <a:ext cx="1482480" cy="685800"/>
          </a:xfrm>
          <a:prstGeom prst="ellipse">
            <a:avLst/>
          </a:prstGeom>
          <a:solidFill>
            <a:srgbClr val="ffe994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Spell the words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4" name=""/>
          <p:cNvSpPr/>
          <p:nvPr/>
        </p:nvSpPr>
        <p:spPr>
          <a:xfrm>
            <a:off x="5264640" y="3703320"/>
            <a:ext cx="1482480" cy="685800"/>
          </a:xfrm>
          <a:prstGeom prst="ellipse">
            <a:avLst/>
          </a:prstGeom>
          <a:solidFill>
            <a:srgbClr val="ffe994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i="1" lang="en-US" sz="1800" strike="noStrike" u="none">
                <a:solidFill>
                  <a:srgbClr val="000000"/>
                </a:solidFill>
                <a:uFillTx/>
                <a:latin typeface="Arial"/>
              </a:rPr>
              <a:t>Make the visit</a:t>
            </a:r>
            <a:endParaRPr b="0" i="1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16" name="" descr=""/>
          <p:cNvPicPr/>
          <p:nvPr/>
        </p:nvPicPr>
        <p:blipFill>
          <a:blip r:embed="rId1"/>
          <a:stretch/>
        </p:blipFill>
        <p:spPr>
          <a:xfrm>
            <a:off x="2948760" y="969840"/>
            <a:ext cx="6030000" cy="52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7" name=""/>
          <p:cNvSpPr txBox="1"/>
          <p:nvPr/>
        </p:nvSpPr>
        <p:spPr>
          <a:xfrm>
            <a:off x="1212840" y="6098400"/>
            <a:ext cx="10217160" cy="382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hlinkClick r:id="rId2"/>
              </a:rPr>
              <a:t>https://www.researchgate.net/publication/311662442_Adaptive_Intelligent_Manufacturing_Control_Systems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8" name=""/>
          <p:cNvSpPr/>
          <p:nvPr/>
        </p:nvSpPr>
        <p:spPr>
          <a:xfrm>
            <a:off x="7229520" y="4386600"/>
            <a:ext cx="1705680" cy="1143360"/>
          </a:xfrm>
          <a:prstGeom prst="ellipse">
            <a:avLst/>
          </a:prstGeom>
          <a:solidFill>
            <a:srgbClr val="81d41a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>
            <a:off x="4709880" y="961200"/>
            <a:ext cx="1495800" cy="981360"/>
          </a:xfrm>
          <a:prstGeom prst="ellipse">
            <a:avLst/>
          </a:prstGeom>
          <a:solidFill>
            <a:srgbClr val="ffff00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>
            <a:off x="2898000" y="4386600"/>
            <a:ext cx="1718280" cy="1143360"/>
          </a:xfrm>
          <a:prstGeom prst="ellipse">
            <a:avLst/>
          </a:prstGeom>
          <a:solidFill>
            <a:srgbClr val="729fc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1" name=""/>
          <p:cNvSpPr/>
          <p:nvPr/>
        </p:nvSpPr>
        <p:spPr>
          <a:xfrm>
            <a:off x="5573880" y="2721600"/>
            <a:ext cx="1105920" cy="846000"/>
          </a:xfrm>
          <a:prstGeom prst="ellipse">
            <a:avLst/>
          </a:prstGeom>
          <a:solidFill>
            <a:srgbClr val="ff972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5340600" y="2445120"/>
            <a:ext cx="1105920" cy="846000"/>
          </a:xfrm>
          <a:prstGeom prst="ellipse">
            <a:avLst/>
          </a:prstGeom>
          <a:solidFill>
            <a:srgbClr val="ffd8ce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3" name=""/>
          <p:cNvSpPr/>
          <p:nvPr/>
        </p:nvSpPr>
        <p:spPr>
          <a:xfrm flipV="1">
            <a:off x="7148160" y="5096880"/>
            <a:ext cx="0" cy="497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4" name=""/>
          <p:cNvSpPr txBox="1"/>
          <p:nvPr/>
        </p:nvSpPr>
        <p:spPr>
          <a:xfrm>
            <a:off x="6375240" y="5127480"/>
            <a:ext cx="1059840" cy="621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Field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signals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>
            <a:off x="5929200" y="5108040"/>
            <a:ext cx="0" cy="497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6" name=""/>
          <p:cNvSpPr txBox="1"/>
          <p:nvPr/>
        </p:nvSpPr>
        <p:spPr>
          <a:xfrm>
            <a:off x="5069160" y="4997160"/>
            <a:ext cx="983520" cy="621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Control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impacts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7" name=""/>
          <p:cNvSpPr/>
          <p:nvPr/>
        </p:nvSpPr>
        <p:spPr>
          <a:xfrm>
            <a:off x="5173200" y="1935360"/>
            <a:ext cx="2015640" cy="2765160"/>
          </a:xfrm>
          <a:custGeom>
            <a:avLst/>
            <a:gdLst/>
            <a:ahLst/>
            <a:rect l="0" t="0" r="r" b="b"/>
            <a:pathLst>
              <a:path fill="none" w="5599" h="7681">
                <a:moveTo>
                  <a:pt x="223" y="0"/>
                </a:moveTo>
                <a:cubicBezTo>
                  <a:pt x="-1313" y="7681"/>
                  <a:pt x="5599" y="7681"/>
                  <a:pt x="5599" y="7681"/>
                </a:cubicBezTo>
              </a:path>
            </a:pathLst>
          </a:custGeom>
          <a:ln w="73080">
            <a:solidFill>
              <a:srgbClr val="ffff00">
                <a:alpha val="50000"/>
              </a:srgbClr>
            </a:solidFill>
            <a:round/>
            <a:tailEnd len="med" type="triangle" w="med"/>
          </a:ln>
        </p:spPr>
        <p:txBody>
          <a:bodyPr lIns="126360" rIns="126360" tIns="81360" bIns="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8" name=""/>
          <p:cNvSpPr txBox="1"/>
          <p:nvPr/>
        </p:nvSpPr>
        <p:spPr>
          <a:xfrm>
            <a:off x="8922240" y="4016880"/>
            <a:ext cx="3270240" cy="1676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Programmable logic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</a:rPr>
              <a:t>IEC 61131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(synchronous)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</a:rPr>
              <a:t>IEC 61499 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(asynchronous)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9" name=""/>
          <p:cNvSpPr txBox="1"/>
          <p:nvPr/>
        </p:nvSpPr>
        <p:spPr>
          <a:xfrm>
            <a:off x="1440" y="-60840"/>
            <a:ext cx="12192120" cy="975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pPr algn="ctr"/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Application cases 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/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А) Automated Process Control Systems (APCS)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30" name=""/>
          <p:cNvSpPr/>
          <p:nvPr/>
        </p:nvSpPr>
        <p:spPr>
          <a:xfrm>
            <a:off x="3318120" y="4700520"/>
            <a:ext cx="829440" cy="552960"/>
          </a:xfrm>
          <a:prstGeom prst="line">
            <a:avLst/>
          </a:prstGeom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1" name=""/>
          <p:cNvSpPr/>
          <p:nvPr/>
        </p:nvSpPr>
        <p:spPr>
          <a:xfrm flipH="1">
            <a:off x="3318120" y="4700520"/>
            <a:ext cx="829440" cy="552960"/>
          </a:xfrm>
          <a:prstGeom prst="line">
            <a:avLst/>
          </a:prstGeom>
          <a:ln w="54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"/>
          <p:cNvSpPr/>
          <p:nvPr/>
        </p:nvSpPr>
        <p:spPr>
          <a:xfrm>
            <a:off x="552600" y="1382400"/>
            <a:ext cx="11178000" cy="5070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3" name=""/>
          <p:cNvSpPr/>
          <p:nvPr/>
        </p:nvSpPr>
        <p:spPr>
          <a:xfrm>
            <a:off x="37440" y="228600"/>
            <a:ext cx="12078360" cy="1154160"/>
          </a:xfrm>
          <a:prstGeom prst="triangle">
            <a:avLst>
              <a:gd name="adj" fmla="val 49986"/>
            </a:avLst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34" name=""/>
          <p:cNvSpPr txBox="1"/>
          <p:nvPr/>
        </p:nvSpPr>
        <p:spPr>
          <a:xfrm>
            <a:off x="37440" y="-60840"/>
            <a:ext cx="12192120" cy="11635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pPr algn="ctr"/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Application cases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  <a:ea typeface="Arial Unicode MS"/>
              </a:rPr>
              <a:t>B) “Smart Home”/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“Smart House”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35" name=""/>
          <p:cNvSpPr/>
          <p:nvPr/>
        </p:nvSpPr>
        <p:spPr>
          <a:xfrm>
            <a:off x="647640" y="1513080"/>
            <a:ext cx="11001240" cy="814320"/>
          </a:xfrm>
          <a:prstGeom prst="rect">
            <a:avLst/>
          </a:prstGeom>
          <a:solidFill>
            <a:srgbClr val="ffffff"/>
          </a:solidFill>
          <a:ln w="0">
            <a:solidFill>
              <a:srgbClr val="0d0d0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PRESENTATION LAYER</a:t>
            </a: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(User Interfaces: Mobile Apps, Web UI, Voice Assistants)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Home Assistant UI / Mobile App (Android/iOS) / Smart Speakers (Google Assistant, Alexa)  / Custom Dashboards / Voice Interfaces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6" name=""/>
          <p:cNvSpPr/>
          <p:nvPr/>
        </p:nvSpPr>
        <p:spPr>
          <a:xfrm>
            <a:off x="648000" y="2383920"/>
            <a:ext cx="6300720" cy="1850760"/>
          </a:xfrm>
          <a:prstGeom prst="rect">
            <a:avLst/>
          </a:prstGeom>
          <a:solidFill>
            <a:srgbClr val="ffffff"/>
          </a:solidFill>
          <a:ln w="0">
            <a:solidFill>
              <a:srgbClr val="0d0d0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LOGIC LAYER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(Automation, Scenes, AI/NLP, Decision Engine)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Home Assistant Automations &amp; Scripts / AI/NLP Integration (e.g., OpenAI GPT, Rasa, etc.) / Voice/Text Intent Handling / Context Engine / User Preferences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7" name=""/>
          <p:cNvSpPr/>
          <p:nvPr/>
        </p:nvSpPr>
        <p:spPr>
          <a:xfrm>
            <a:off x="7501680" y="2414520"/>
            <a:ext cx="4147560" cy="1820160"/>
          </a:xfrm>
          <a:prstGeom prst="rect">
            <a:avLst/>
          </a:prstGeom>
          <a:solidFill>
            <a:srgbClr val="ffffff"/>
          </a:solidFill>
          <a:ln w="0">
            <a:solidFill>
              <a:srgbClr val="0d0d0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INTEGRATION / SERVICE LAYER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(APIs, Device Managers, Cloud Services, 3rd Party APIs)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Home Assistant Integrations / OpenAI API / Weather APIs, Location Services / Voice Services (STT/TTS engines, e.g., Whisper, Polly) / HomeKit, Google Smart Home, Alexa APIs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8" name=""/>
          <p:cNvSpPr/>
          <p:nvPr/>
        </p:nvSpPr>
        <p:spPr>
          <a:xfrm>
            <a:off x="647640" y="4654800"/>
            <a:ext cx="11001240" cy="829800"/>
          </a:xfrm>
          <a:prstGeom prst="rect">
            <a:avLst/>
          </a:prstGeom>
          <a:solidFill>
            <a:srgbClr val="ffffff"/>
          </a:solidFill>
          <a:ln w="0">
            <a:solidFill>
              <a:srgbClr val="0d0d0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DEVICE ABSTRACTION LAYER</a:t>
            </a: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(Drivers, Protocol Adapters, Message Brokers)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MQTT Broker / Zigbee/Z-Wave Adapters (e.g., Zigbee2MQTT, Z-Wave JS) / Bluetooth/Wi-Fi Controllers  / Device Drivers (Light, Thermostat, Lock, etc.)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9" name=""/>
          <p:cNvSpPr/>
          <p:nvPr/>
        </p:nvSpPr>
        <p:spPr>
          <a:xfrm>
            <a:off x="647640" y="5525640"/>
            <a:ext cx="11001240" cy="829800"/>
          </a:xfrm>
          <a:prstGeom prst="rect">
            <a:avLst/>
          </a:prstGeom>
          <a:solidFill>
            <a:srgbClr val="ffffff"/>
          </a:solidFill>
          <a:ln w="0">
            <a:solidFill>
              <a:srgbClr val="0d0d0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r>
              <a:rPr b="1" lang="en-US" sz="1200" strike="noStrike" u="none">
                <a:solidFill>
                  <a:srgbClr val="000000"/>
                </a:solidFill>
                <a:uFillTx/>
                <a:latin typeface="Arial"/>
              </a:rPr>
              <a:t>PHYSICAL DEVICE LAYER</a:t>
            </a: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(Actual smart home devices and sensors)       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Smart Bulbs, Switches, Plugs / Thermostats, Cameras, Motion Sensors / Door Locks, Blinds, HVAC / Custom DIY Sensors (ESPHome, Tasmota, etc.)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0" name=""/>
          <p:cNvSpPr/>
          <p:nvPr/>
        </p:nvSpPr>
        <p:spPr>
          <a:xfrm flipV="1">
            <a:off x="7199640" y="4226040"/>
            <a:ext cx="0" cy="497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1" name=""/>
          <p:cNvSpPr/>
          <p:nvPr/>
        </p:nvSpPr>
        <p:spPr>
          <a:xfrm>
            <a:off x="5980320" y="4280400"/>
            <a:ext cx="0" cy="497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2" name=""/>
          <p:cNvSpPr/>
          <p:nvPr/>
        </p:nvSpPr>
        <p:spPr>
          <a:xfrm>
            <a:off x="473760" y="4424040"/>
            <a:ext cx="11321280" cy="2022840"/>
          </a:xfrm>
          <a:prstGeom prst="rect">
            <a:avLst/>
          </a:prstGeom>
          <a:noFill/>
          <a:ln w="0">
            <a:solidFill>
              <a:srgbClr val="0d0d0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3" name=""/>
          <p:cNvSpPr/>
          <p:nvPr/>
        </p:nvSpPr>
        <p:spPr>
          <a:xfrm>
            <a:off x="473760" y="1382400"/>
            <a:ext cx="11321280" cy="3041640"/>
          </a:xfrm>
          <a:prstGeom prst="rect">
            <a:avLst/>
          </a:prstGeom>
          <a:noFill/>
          <a:ln w="0">
            <a:solidFill>
              <a:srgbClr val="0d0d0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4" name=""/>
          <p:cNvSpPr/>
          <p:nvPr/>
        </p:nvSpPr>
        <p:spPr>
          <a:xfrm>
            <a:off x="2990520" y="3128760"/>
            <a:ext cx="1935720" cy="1105920"/>
          </a:xfrm>
          <a:prstGeom prst="ellipse">
            <a:avLst/>
          </a:prstGeom>
          <a:solidFill>
            <a:srgbClr val="81d41a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Automation rules and scripts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5" name=""/>
          <p:cNvSpPr/>
          <p:nvPr/>
        </p:nvSpPr>
        <p:spPr>
          <a:xfrm>
            <a:off x="5312160" y="1005120"/>
            <a:ext cx="1495800" cy="981360"/>
          </a:xfrm>
          <a:prstGeom prst="ellipse">
            <a:avLst/>
          </a:prstGeom>
          <a:solidFill>
            <a:srgbClr val="ffff6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User Intents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6" name=""/>
          <p:cNvSpPr/>
          <p:nvPr/>
        </p:nvSpPr>
        <p:spPr>
          <a:xfrm>
            <a:off x="1231200" y="3143880"/>
            <a:ext cx="1643760" cy="1090800"/>
          </a:xfrm>
          <a:prstGeom prst="ellipse">
            <a:avLst/>
          </a:prstGeom>
          <a:solidFill>
            <a:srgbClr val="729fc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Predictive models?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7" name=""/>
          <p:cNvSpPr/>
          <p:nvPr/>
        </p:nvSpPr>
        <p:spPr>
          <a:xfrm>
            <a:off x="5520240" y="3128760"/>
            <a:ext cx="1382400" cy="1018800"/>
          </a:xfrm>
          <a:prstGeom prst="ellipse">
            <a:avLst/>
          </a:prstGeom>
          <a:solidFill>
            <a:srgbClr val="ff972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8" name=""/>
          <p:cNvSpPr/>
          <p:nvPr/>
        </p:nvSpPr>
        <p:spPr>
          <a:xfrm>
            <a:off x="5013000" y="3128760"/>
            <a:ext cx="1585080" cy="1041120"/>
          </a:xfrm>
          <a:prstGeom prst="ellipse">
            <a:avLst/>
          </a:prstGeom>
          <a:solidFill>
            <a:srgbClr val="ffd8ce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9" name=""/>
          <p:cNvSpPr txBox="1"/>
          <p:nvPr/>
        </p:nvSpPr>
        <p:spPr>
          <a:xfrm>
            <a:off x="5115600" y="3318120"/>
            <a:ext cx="1935360" cy="5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Sensory and Command Logs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6963840" y="3318120"/>
            <a:ext cx="55296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-63360" bIns="-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1" name=""/>
          <p:cNvSpPr/>
          <p:nvPr/>
        </p:nvSpPr>
        <p:spPr>
          <a:xfrm>
            <a:off x="4736520" y="1986480"/>
            <a:ext cx="1105920" cy="1331640"/>
          </a:xfrm>
          <a:custGeom>
            <a:avLst/>
            <a:gdLst/>
            <a:ahLst/>
            <a:rect l="0" t="0" r="r" b="b"/>
            <a:pathLst>
              <a:path fill="none" w="3072" h="3699">
                <a:moveTo>
                  <a:pt x="3072" y="0"/>
                </a:moveTo>
                <a:cubicBezTo>
                  <a:pt x="3072" y="1105"/>
                  <a:pt x="1537" y="2931"/>
                  <a:pt x="0" y="3699"/>
                </a:cubicBezTo>
              </a:path>
            </a:pathLst>
          </a:custGeom>
          <a:ln w="73080">
            <a:solidFill>
              <a:srgbClr val="ffff00">
                <a:alpha val="50000"/>
              </a:srgbClr>
            </a:solidFill>
            <a:round/>
            <a:tailEnd len="med" type="triangle" w="med"/>
          </a:ln>
        </p:spPr>
        <p:txBody>
          <a:bodyPr lIns="126360" rIns="126360" tIns="81360" bIns="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2" name=""/>
          <p:cNvSpPr txBox="1"/>
          <p:nvPr/>
        </p:nvSpPr>
        <p:spPr>
          <a:xfrm>
            <a:off x="6498360" y="4386960"/>
            <a:ext cx="1059840" cy="621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Field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signals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3" name=""/>
          <p:cNvSpPr txBox="1"/>
          <p:nvPr/>
        </p:nvSpPr>
        <p:spPr>
          <a:xfrm>
            <a:off x="5192280" y="4126320"/>
            <a:ext cx="983520" cy="621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Control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impacts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5" name=""/>
          <p:cNvSpPr txBox="1"/>
          <p:nvPr/>
        </p:nvSpPr>
        <p:spPr>
          <a:xfrm>
            <a:off x="1440" y="-60840"/>
            <a:ext cx="12192120" cy="975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pPr algn="ctr"/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Implementation options 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/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1) Reinforcement learning based on “actor-critic” model 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56" name="" descr=""/>
          <p:cNvPicPr/>
          <p:nvPr/>
        </p:nvPicPr>
        <p:blipFill>
          <a:blip r:embed="rId1"/>
          <a:stretch/>
        </p:blipFill>
        <p:spPr>
          <a:xfrm>
            <a:off x="4292640" y="2143080"/>
            <a:ext cx="3026160" cy="300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7" name=""/>
          <p:cNvSpPr txBox="1"/>
          <p:nvPr/>
        </p:nvSpPr>
        <p:spPr>
          <a:xfrm>
            <a:off x="1060200" y="6046920"/>
            <a:ext cx="10904400" cy="3510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hlinkClick r:id="rId2"/>
              </a:rPr>
              <a:t>https://medium.com/intro-to-artificial-intelligence/the-actor-critic-reinforcement-learning-algorithm-c8095a655c14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8" name=""/>
          <p:cNvSpPr/>
          <p:nvPr/>
        </p:nvSpPr>
        <p:spPr>
          <a:xfrm>
            <a:off x="5191920" y="1915200"/>
            <a:ext cx="1495800" cy="981360"/>
          </a:xfrm>
          <a:prstGeom prst="ellipse">
            <a:avLst/>
          </a:prstGeom>
          <a:solidFill>
            <a:srgbClr val="729fc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9" name=""/>
          <p:cNvSpPr/>
          <p:nvPr/>
        </p:nvSpPr>
        <p:spPr>
          <a:xfrm>
            <a:off x="4697280" y="3182040"/>
            <a:ext cx="1495800" cy="981360"/>
          </a:xfrm>
          <a:prstGeom prst="ellipse">
            <a:avLst/>
          </a:prstGeom>
          <a:solidFill>
            <a:srgbClr val="ffff00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0" name=""/>
          <p:cNvSpPr/>
          <p:nvPr/>
        </p:nvSpPr>
        <p:spPr>
          <a:xfrm>
            <a:off x="3871080" y="3416400"/>
            <a:ext cx="908280" cy="604440"/>
          </a:xfrm>
          <a:prstGeom prst="ellipse">
            <a:avLst/>
          </a:prstGeom>
          <a:solidFill>
            <a:srgbClr val="ffd8ce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1" name=""/>
          <p:cNvSpPr/>
          <p:nvPr/>
        </p:nvSpPr>
        <p:spPr>
          <a:xfrm>
            <a:off x="6418440" y="3250080"/>
            <a:ext cx="1495800" cy="981360"/>
          </a:xfrm>
          <a:prstGeom prst="ellipse">
            <a:avLst/>
          </a:prstGeom>
          <a:solidFill>
            <a:srgbClr val="ff972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3" name=""/>
          <p:cNvSpPr txBox="1"/>
          <p:nvPr/>
        </p:nvSpPr>
        <p:spPr>
          <a:xfrm>
            <a:off x="145080" y="-97200"/>
            <a:ext cx="12192120" cy="1011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Implementation options 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/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</a:rPr>
              <a:t>2) Cognitive architecture based on LLM and (active) GraphRAG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2268000" y="1153080"/>
            <a:ext cx="3450960" cy="236628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5" name=""/>
          <p:cNvSpPr txBox="1"/>
          <p:nvPr/>
        </p:nvSpPr>
        <p:spPr>
          <a:xfrm>
            <a:off x="2692800" y="1143000"/>
            <a:ext cx="2651760" cy="23662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LLM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6542640" y="1139400"/>
            <a:ext cx="3586680" cy="238968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7" name=""/>
          <p:cNvSpPr txBox="1"/>
          <p:nvPr/>
        </p:nvSpPr>
        <p:spPr>
          <a:xfrm>
            <a:off x="6984000" y="1129320"/>
            <a:ext cx="2756160" cy="9630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Tools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>
            <a:off x="7847280" y="2303640"/>
            <a:ext cx="2084400" cy="1054440"/>
          </a:xfrm>
          <a:prstGeom prst="rect">
            <a:avLst/>
          </a:prstGeom>
          <a:solidFill>
            <a:srgbClr val="81d41a">
              <a:alpha val="40000"/>
            </a:srgbClr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9" name=""/>
          <p:cNvSpPr txBox="1"/>
          <p:nvPr/>
        </p:nvSpPr>
        <p:spPr>
          <a:xfrm>
            <a:off x="7886160" y="2332440"/>
            <a:ext cx="2042280" cy="9630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pPr algn="ctr"/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GraphRAG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Reasoner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70" name=""/>
          <p:cNvGrpSpPr/>
          <p:nvPr/>
        </p:nvGrpSpPr>
        <p:grpSpPr>
          <a:xfrm>
            <a:off x="7802640" y="4000320"/>
            <a:ext cx="3614040" cy="1828800"/>
            <a:chOff x="7802640" y="4000320"/>
            <a:chExt cx="3614040" cy="1828800"/>
          </a:xfrm>
        </p:grpSpPr>
        <p:sp>
          <p:nvSpPr>
            <p:cNvPr id="671" name=""/>
            <p:cNvSpPr/>
            <p:nvPr/>
          </p:nvSpPr>
          <p:spPr>
            <a:xfrm>
              <a:off x="7802640" y="4626720"/>
              <a:ext cx="3613680" cy="120240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Domain Knowledge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72" name=""/>
            <p:cNvSpPr/>
            <p:nvPr/>
          </p:nvSpPr>
          <p:spPr>
            <a:xfrm>
              <a:off x="7802640" y="4000320"/>
              <a:ext cx="3614040" cy="117540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00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Goals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673" name=""/>
          <p:cNvSpPr/>
          <p:nvPr/>
        </p:nvSpPr>
        <p:spPr>
          <a:xfrm>
            <a:off x="7715520" y="3773160"/>
            <a:ext cx="3788280" cy="2202120"/>
          </a:xfrm>
          <a:prstGeom prst="can">
            <a:avLst>
              <a:gd name="adj" fmla="val 17449"/>
            </a:avLst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940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2000" strike="noStrike" u="none">
                <a:solidFill>
                  <a:srgbClr val="000000"/>
                </a:solidFill>
                <a:uFillTx/>
                <a:latin typeface="Arial"/>
              </a:rPr>
              <a:t>Knowledge Graph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74" name=""/>
          <p:cNvGrpSpPr/>
          <p:nvPr/>
        </p:nvGrpSpPr>
        <p:grpSpPr>
          <a:xfrm>
            <a:off x="839520" y="4052520"/>
            <a:ext cx="3614040" cy="1828800"/>
            <a:chOff x="839520" y="4052520"/>
            <a:chExt cx="3614040" cy="1828800"/>
          </a:xfrm>
        </p:grpSpPr>
        <p:sp>
          <p:nvSpPr>
            <p:cNvPr id="675" name=""/>
            <p:cNvSpPr/>
            <p:nvPr/>
          </p:nvSpPr>
          <p:spPr>
            <a:xfrm>
              <a:off x="839520" y="4678920"/>
              <a:ext cx="3613680" cy="120240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e0c2cd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Interaction Logs (RLHF)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76" name=""/>
            <p:cNvSpPr/>
            <p:nvPr/>
          </p:nvSpPr>
          <p:spPr>
            <a:xfrm>
              <a:off x="839520" y="4052520"/>
              <a:ext cx="3614040" cy="117540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cccccc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Model Parameters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677" name=""/>
          <p:cNvSpPr/>
          <p:nvPr/>
        </p:nvSpPr>
        <p:spPr>
          <a:xfrm>
            <a:off x="752760" y="3825360"/>
            <a:ext cx="3788280" cy="2202120"/>
          </a:xfrm>
          <a:prstGeom prst="can">
            <a:avLst>
              <a:gd name="adj" fmla="val 17449"/>
            </a:avLst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940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2000" strike="noStrike" u="none">
                <a:solidFill>
                  <a:srgbClr val="000000"/>
                </a:solidFill>
                <a:uFillTx/>
                <a:latin typeface="Arial"/>
              </a:rPr>
              <a:t>Model Data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5606280" y="1987200"/>
            <a:ext cx="1068480" cy="421920"/>
          </a:xfrm>
          <a:prstGeom prst="leftRightArrow">
            <a:avLst>
              <a:gd name="adj1" fmla="val 50000"/>
              <a:gd name="adj2" fmla="val 50414"/>
            </a:avLst>
          </a:prstGeom>
          <a:solidFill>
            <a:srgbClr val="6666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9" name=""/>
          <p:cNvSpPr/>
          <p:nvPr/>
        </p:nvSpPr>
        <p:spPr>
          <a:xfrm rot="5506800">
            <a:off x="3449880" y="3497400"/>
            <a:ext cx="662040" cy="422280"/>
          </a:xfrm>
          <a:prstGeom prst="leftRightArrow">
            <a:avLst>
              <a:gd name="adj1" fmla="val 50000"/>
              <a:gd name="adj2" fmla="val 31210"/>
            </a:avLst>
          </a:prstGeom>
          <a:solidFill>
            <a:srgbClr val="6666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0" name=""/>
          <p:cNvSpPr/>
          <p:nvPr/>
        </p:nvSpPr>
        <p:spPr>
          <a:xfrm flipH="1" rot="16093200">
            <a:off x="8282880" y="3497400"/>
            <a:ext cx="662040" cy="422280"/>
          </a:xfrm>
          <a:prstGeom prst="leftRightArrow">
            <a:avLst>
              <a:gd name="adj1" fmla="val 50000"/>
              <a:gd name="adj2" fmla="val 31210"/>
            </a:avLst>
          </a:prstGeom>
          <a:solidFill>
            <a:srgbClr val="6666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1" name=""/>
          <p:cNvSpPr/>
          <p:nvPr/>
        </p:nvSpPr>
        <p:spPr>
          <a:xfrm>
            <a:off x="4550040" y="3564720"/>
            <a:ext cx="949680" cy="2677320"/>
          </a:xfrm>
          <a:prstGeom prst="line">
            <a:avLst/>
          </a:prstGeom>
          <a:ln w="73080">
            <a:solidFill>
              <a:srgbClr val="729fcf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4560" rIns="124560" tIns="79560" bIns="795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2" name=""/>
          <p:cNvSpPr/>
          <p:nvPr/>
        </p:nvSpPr>
        <p:spPr>
          <a:xfrm>
            <a:off x="4325760" y="5424480"/>
            <a:ext cx="1161000" cy="839880"/>
          </a:xfrm>
          <a:prstGeom prst="line">
            <a:avLst/>
          </a:prstGeom>
          <a:ln w="73080">
            <a:solidFill>
              <a:srgbClr val="729fcf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4560" rIns="124560" tIns="79560" bIns="795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3" name=""/>
          <p:cNvSpPr txBox="1"/>
          <p:nvPr/>
        </p:nvSpPr>
        <p:spPr>
          <a:xfrm>
            <a:off x="3898440" y="6066720"/>
            <a:ext cx="1872360" cy="50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trike="noStrike" u="none">
                <a:solidFill>
                  <a:srgbClr val="729fcf"/>
                </a:solidFill>
                <a:uFillTx/>
                <a:latin typeface="Arial"/>
              </a:rPr>
              <a:t>Request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4" name=""/>
          <p:cNvSpPr/>
          <p:nvPr/>
        </p:nvSpPr>
        <p:spPr>
          <a:xfrm flipH="1" flipV="1">
            <a:off x="5182920" y="3604320"/>
            <a:ext cx="527400" cy="2572200"/>
          </a:xfrm>
          <a:prstGeom prst="line">
            <a:avLst/>
          </a:prstGeom>
          <a:ln w="73080">
            <a:solidFill>
              <a:srgbClr val="3465a4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4560" rIns="124560" tIns="79560" bIns="7956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 flipV="1">
            <a:off x="4299120" y="3591360"/>
            <a:ext cx="857520" cy="1635480"/>
          </a:xfrm>
          <a:prstGeom prst="line">
            <a:avLst/>
          </a:prstGeom>
          <a:ln w="73080">
            <a:solidFill>
              <a:srgbClr val="3465a4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4560" rIns="124560" tIns="79560" bIns="7956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6" name=""/>
          <p:cNvSpPr txBox="1"/>
          <p:nvPr/>
        </p:nvSpPr>
        <p:spPr>
          <a:xfrm>
            <a:off x="5292000" y="3733920"/>
            <a:ext cx="1866600" cy="61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trike="noStrike" u="none">
                <a:solidFill>
                  <a:srgbClr val="355269"/>
                </a:solidFill>
                <a:uFillTx/>
                <a:latin typeface="Arial"/>
              </a:rPr>
              <a:t>Response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7" name=""/>
          <p:cNvSpPr/>
          <p:nvPr/>
        </p:nvSpPr>
        <p:spPr>
          <a:xfrm flipH="1">
            <a:off x="6364440" y="5345280"/>
            <a:ext cx="1332720" cy="923040"/>
          </a:xfrm>
          <a:prstGeom prst="line">
            <a:avLst/>
          </a:prstGeom>
          <a:ln w="73080">
            <a:solidFill>
              <a:srgbClr val="55215b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4560" rIns="124560" tIns="79560" bIns="795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8" name=""/>
          <p:cNvSpPr txBox="1"/>
          <p:nvPr/>
        </p:nvSpPr>
        <p:spPr>
          <a:xfrm>
            <a:off x="6667200" y="5979600"/>
            <a:ext cx="1872360" cy="50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trike="noStrike" u="none">
                <a:solidFill>
                  <a:srgbClr val="55215b"/>
                </a:solidFill>
                <a:uFillTx/>
                <a:latin typeface="Arial"/>
              </a:rPr>
              <a:t>Setup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90" name="Group 1"/>
          <p:cNvGrpSpPr/>
          <p:nvPr/>
        </p:nvGrpSpPr>
        <p:grpSpPr>
          <a:xfrm>
            <a:off x="1132560" y="987840"/>
            <a:ext cx="6444000" cy="5743440"/>
            <a:chOff x="1132560" y="987840"/>
            <a:chExt cx="6444000" cy="5743440"/>
          </a:xfrm>
        </p:grpSpPr>
        <p:sp>
          <p:nvSpPr>
            <p:cNvPr id="691" name="AutoShape 1"/>
            <p:cNvSpPr/>
            <p:nvPr/>
          </p:nvSpPr>
          <p:spPr>
            <a:xfrm>
              <a:off x="1132560" y="987840"/>
              <a:ext cx="6444000" cy="574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2" name="Text Box 1"/>
            <p:cNvSpPr/>
            <p:nvPr/>
          </p:nvSpPr>
          <p:spPr>
            <a:xfrm>
              <a:off x="1718280" y="1946520"/>
              <a:ext cx="2317680" cy="1649520"/>
            </a:xfrm>
            <a:prstGeom prst="rect">
              <a:avLst/>
            </a:prstGeom>
            <a:solidFill>
              <a:srgbClr val="ffffff"/>
            </a:solidFill>
            <a:ln cap="sq"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33480" rIns="33480" tIns="33480" bIns="33480" anchor="t">
              <a:normAutofit fontScale="92500" lnSpcReduction="9999"/>
            </a:bodyPr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AFFERENT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SYNTHESIS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Set 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PR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of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rules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 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Symbol"/>
                  <a:ea typeface="Symbol"/>
                </a:rPr>
                <a:t>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k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Symbol"/>
                  <a:ea typeface="Symbol"/>
                </a:rPr>
                <a:t>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Symbol"/>
                  <a:ea typeface="Symbol"/>
                </a:rPr>
                <a:t>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r>
                <a:rPr b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br>
                <a:rPr sz="1400"/>
              </a:b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t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hat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forecast achievement of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the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goal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in situation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m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if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fulfil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and 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subgoals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3" name="Text Box 2"/>
            <p:cNvSpPr/>
            <p:nvPr/>
          </p:nvSpPr>
          <p:spPr>
            <a:xfrm>
              <a:off x="1692000" y="3969000"/>
              <a:ext cx="2343960" cy="1374120"/>
            </a:xfrm>
            <a:prstGeom prst="rect">
              <a:avLst/>
            </a:prstGeom>
            <a:solidFill>
              <a:srgbClr val="ffffff"/>
            </a:solidFill>
            <a:ln cap="sq"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18000" rIns="18000" tIns="18000" bIns="18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DECISION MAKING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Selection of actions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and subgoals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n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 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providing maximum probability of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the 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goal 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achievement 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4" name="Text Box 3"/>
            <p:cNvSpPr/>
            <p:nvPr/>
          </p:nvSpPr>
          <p:spPr>
            <a:xfrm>
              <a:off x="5329440" y="2742480"/>
              <a:ext cx="2084040" cy="2140560"/>
            </a:xfrm>
            <a:prstGeom prst="rect">
              <a:avLst/>
            </a:prstGeom>
            <a:solidFill>
              <a:srgbClr val="ffffff"/>
            </a:solidFill>
            <a:ln cap="sq"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13320" rIns="13320" tIns="33480" bIns="33480" anchor="t">
              <a:normAutofit fontScale="92500" lnSpcReduction="9999"/>
            </a:bodyPr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ACTIONS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RESULTS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ACCEPTOR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Anticipation of </a:t>
              </a:r>
              <a:br>
                <a:rPr sz="1400"/>
              </a:b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 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EVALUATION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br>
                <a:rPr sz="1400"/>
              </a:b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Symbol"/>
                  <a:ea typeface="Symbol"/>
                </a:rPr>
                <a:t>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R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Reinforcement/</a:t>
              </a:r>
              <a:br>
                <a:rPr sz="1400"/>
              </a:b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punishment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5" name="Line 1"/>
            <p:cNvSpPr/>
            <p:nvPr/>
          </p:nvSpPr>
          <p:spPr>
            <a:xfrm>
              <a:off x="2701440" y="987840"/>
              <a:ext cx="3600" cy="958680"/>
            </a:xfrm>
            <a:prstGeom prst="line">
              <a:avLst/>
            </a:prstGeom>
            <a:ln cap="sq" w="3168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6" name="Line 2"/>
            <p:cNvSpPr/>
            <p:nvPr/>
          </p:nvSpPr>
          <p:spPr>
            <a:xfrm flipV="1">
              <a:off x="6108840" y="4883400"/>
              <a:ext cx="3960" cy="798840"/>
            </a:xfrm>
            <a:prstGeom prst="line">
              <a:avLst/>
            </a:prstGeom>
            <a:ln cap="sq" w="1908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7" name="Text Box 4"/>
            <p:cNvSpPr/>
            <p:nvPr/>
          </p:nvSpPr>
          <p:spPr>
            <a:xfrm>
              <a:off x="4615920" y="4913280"/>
              <a:ext cx="1396440" cy="72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800" rIns="10800" tIns="7920" bIns="7920" anchor="t">
              <a:normAutofit/>
            </a:bodyPr>
            <a:p>
              <a:pPr>
                <a:lnSpc>
                  <a:spcPct val="100000"/>
                </a:lnSpc>
              </a:pP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 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 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Backward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afferentation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8" name="Text Box 5"/>
            <p:cNvSpPr/>
            <p:nvPr/>
          </p:nvSpPr>
          <p:spPr>
            <a:xfrm>
              <a:off x="1132560" y="1073160"/>
              <a:ext cx="1466280" cy="68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Motivation-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Request to achieve a goal 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9" name="Text Box 6"/>
            <p:cNvSpPr/>
            <p:nvPr/>
          </p:nvSpPr>
          <p:spPr>
            <a:xfrm>
              <a:off x="3081240" y="1106280"/>
              <a:ext cx="1361160" cy="65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 fontScale="92500" lnSpcReduction="19999"/>
            </a:bodyPr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Afferentation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about s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ituation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m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0" name="Text Box 7"/>
            <p:cNvSpPr/>
            <p:nvPr/>
          </p:nvSpPr>
          <p:spPr>
            <a:xfrm>
              <a:off x="1334520" y="5441400"/>
              <a:ext cx="1148400" cy="60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" rIns="13320" tIns="33480" bIns="33480" anchor="t">
              <a:normAutofit fontScale="92500" lnSpcReduction="19999"/>
            </a:bodyPr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Subgoals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1" name="Line 3"/>
            <p:cNvSpPr/>
            <p:nvPr/>
          </p:nvSpPr>
          <p:spPr>
            <a:xfrm>
              <a:off x="6263640" y="1545840"/>
              <a:ext cx="2160" cy="1196640"/>
            </a:xfrm>
            <a:prstGeom prst="line">
              <a:avLst/>
            </a:prstGeom>
            <a:ln cap="sq" w="19080">
              <a:solidFill>
                <a:srgbClr val="000000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2" name="Line 4"/>
            <p:cNvSpPr/>
            <p:nvPr/>
          </p:nvSpPr>
          <p:spPr>
            <a:xfrm flipV="1">
              <a:off x="2597760" y="5343480"/>
              <a:ext cx="1080" cy="867600"/>
            </a:xfrm>
            <a:prstGeom prst="line">
              <a:avLst/>
            </a:prstGeom>
            <a:ln cap="sq" w="31680">
              <a:solidFill>
                <a:srgbClr val="000000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3" name="Text Box 8"/>
            <p:cNvSpPr/>
            <p:nvPr/>
          </p:nvSpPr>
          <p:spPr>
            <a:xfrm>
              <a:off x="6504120" y="5006520"/>
              <a:ext cx="1072080" cy="434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 fontScale="77500" lnSpcReduction="19999"/>
            </a:bodyPr>
            <a:p>
              <a:pPr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RESULTS</a:t>
              </a:r>
              <a:br>
                <a:rPr sz="1400"/>
              </a:b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,…,R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4" name="Line 5"/>
            <p:cNvSpPr/>
            <p:nvPr/>
          </p:nvSpPr>
          <p:spPr>
            <a:xfrm flipH="1" flipV="1">
              <a:off x="2969280" y="987840"/>
              <a:ext cx="2520" cy="958680"/>
            </a:xfrm>
            <a:prstGeom prst="line">
              <a:avLst/>
            </a:prstGeom>
            <a:ln cap="sq" w="19080">
              <a:solidFill>
                <a:srgbClr val="000000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5" name="Text Box 9"/>
            <p:cNvSpPr/>
            <p:nvPr/>
          </p:nvSpPr>
          <p:spPr>
            <a:xfrm>
              <a:off x="2971800" y="5492880"/>
              <a:ext cx="74520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/>
            </a:bodyPr>
            <a:p>
              <a:pPr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Actions</a:t>
              </a:r>
              <a:br>
                <a:rPr sz="1400"/>
              </a:b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6" name="Text Box 10"/>
            <p:cNvSpPr/>
            <p:nvPr/>
          </p:nvSpPr>
          <p:spPr>
            <a:xfrm>
              <a:off x="4006080" y="3628080"/>
              <a:ext cx="1291320" cy="675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10800" bIns="10800" anchor="t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Forecast for goal 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achievement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7" name="Text Box 11"/>
            <p:cNvSpPr/>
            <p:nvPr/>
          </p:nvSpPr>
          <p:spPr>
            <a:xfrm>
              <a:off x="4731480" y="1946520"/>
              <a:ext cx="1078560" cy="463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Forecast for result 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8" name="Line 6"/>
            <p:cNvSpPr/>
            <p:nvPr/>
          </p:nvSpPr>
          <p:spPr>
            <a:xfrm flipV="1">
              <a:off x="2857680" y="5342400"/>
              <a:ext cx="0" cy="900000"/>
            </a:xfrm>
            <a:prstGeom prst="line">
              <a:avLst/>
            </a:prstGeom>
            <a:ln cap="sq" w="19080">
              <a:solidFill>
                <a:srgbClr val="000000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9" name="Text Box 12"/>
            <p:cNvSpPr/>
            <p:nvPr/>
          </p:nvSpPr>
          <p:spPr>
            <a:xfrm>
              <a:off x="6341400" y="1946520"/>
              <a:ext cx="1234800" cy="254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000" rIns="18000" tIns="10800" bIns="10800" anchor="t">
              <a:normAutofit/>
            </a:bodyPr>
            <a:p>
              <a:pPr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10" name="Line 7"/>
            <p:cNvSpPr/>
            <p:nvPr/>
          </p:nvSpPr>
          <p:spPr>
            <a:xfrm flipV="1">
              <a:off x="6338520" y="4883400"/>
              <a:ext cx="2880" cy="798840"/>
            </a:xfrm>
            <a:prstGeom prst="line">
              <a:avLst/>
            </a:prstGeom>
            <a:ln cap="sq" w="1908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11" name="Line 8"/>
            <p:cNvSpPr/>
            <p:nvPr/>
          </p:nvSpPr>
          <p:spPr>
            <a:xfrm flipV="1">
              <a:off x="2855160" y="3595680"/>
              <a:ext cx="1080" cy="372960"/>
            </a:xfrm>
            <a:prstGeom prst="line">
              <a:avLst/>
            </a:prstGeom>
            <a:ln cap="sq" w="31680">
              <a:solidFill>
                <a:srgbClr val="000000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12" name="AutoShape 2"/>
            <p:cNvSpPr/>
            <p:nvPr/>
          </p:nvSpPr>
          <p:spPr>
            <a:xfrm>
              <a:off x="4036680" y="4341600"/>
              <a:ext cx="1291320" cy="100800"/>
            </a:xfrm>
            <a:prstGeom prst="rightArrow">
              <a:avLst>
                <a:gd name="adj1" fmla="val 50000"/>
                <a:gd name="adj2" fmla="val 320268"/>
              </a:avLst>
            </a:prstGeom>
            <a:solidFill>
              <a:srgbClr val="ffffff"/>
            </a:solidFill>
            <a:ln cap="sq"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t">
              <a:normAutofit fontScale="25000" lnSpcReduction="19999"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13" name="AutoShape 3"/>
            <p:cNvSpPr/>
            <p:nvPr/>
          </p:nvSpPr>
          <p:spPr>
            <a:xfrm>
              <a:off x="3744720" y="5355720"/>
              <a:ext cx="115560" cy="817200"/>
            </a:xfrm>
            <a:prstGeom prst="upArrow">
              <a:avLst>
                <a:gd name="adj1" fmla="val 50000"/>
                <a:gd name="adj2" fmla="val 176791"/>
              </a:avLst>
            </a:prstGeom>
            <a:solidFill>
              <a:srgbClr val="ffffff"/>
            </a:solidFill>
            <a:ln cap="sq"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14" name="AutoShape 4"/>
            <p:cNvSpPr/>
            <p:nvPr/>
          </p:nvSpPr>
          <p:spPr>
            <a:xfrm>
              <a:off x="5810400" y="1545840"/>
              <a:ext cx="115560" cy="1196640"/>
            </a:xfrm>
            <a:prstGeom prst="upArrow">
              <a:avLst>
                <a:gd name="adj1" fmla="val 50000"/>
                <a:gd name="adj2" fmla="val 258879"/>
              </a:avLst>
            </a:prstGeom>
            <a:solidFill>
              <a:srgbClr val="ffffff"/>
            </a:solidFill>
            <a:ln cap="sq"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715" name="Text Box 13"/>
          <p:cNvSpPr/>
          <p:nvPr/>
        </p:nvSpPr>
        <p:spPr>
          <a:xfrm>
            <a:off x="3918960" y="5662440"/>
            <a:ext cx="1044360" cy="65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10800" anchor="t">
            <a:normAutofit fontScale="85000" lnSpcReduction="19999"/>
          </a:bodyPr>
          <a:p>
            <a:pPr algn="ctr"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Forecast for 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subgoals </a:t>
            </a:r>
            <a:br>
              <a:rPr sz="1400"/>
            </a:br>
            <a:r>
              <a:rPr b="1" i="1" lang="ru-RU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 P</a:t>
            </a:r>
            <a:r>
              <a:rPr b="1" i="1" lang="ru-RU" sz="1400" strike="noStrike" u="none" baseline="-30000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1</a:t>
            </a:r>
            <a:r>
              <a:rPr b="1" i="1" lang="ru-RU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,…,</a:t>
            </a:r>
            <a:r>
              <a:rPr b="1" i="1" lang="en-US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 </a:t>
            </a:r>
            <a:r>
              <a:rPr b="1" i="1" lang="ru-RU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P</a:t>
            </a:r>
            <a:r>
              <a:rPr b="1" i="1" lang="ru-RU" sz="1400" strike="noStrike" u="none" baseline="-30000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716" name="Object 2"/>
          <p:cNvGraphicFramePr/>
          <p:nvPr/>
        </p:nvGraphicFramePr>
        <p:xfrm>
          <a:off x="967680" y="6184440"/>
          <a:ext cx="7292520" cy="27504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717" name="Object 2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967680" y="6184440"/>
                    <a:ext cx="7292520" cy="27504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718" name="TextBox 1"/>
          <p:cNvSpPr/>
          <p:nvPr/>
        </p:nvSpPr>
        <p:spPr>
          <a:xfrm>
            <a:off x="8085600" y="1607040"/>
            <a:ext cx="3573000" cy="422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Aft>
                <a:spcPts val="298"/>
              </a:spcAft>
            </a:pPr>
            <a:r>
              <a:rPr b="0" lang="en-US" sz="1400" strike="noStrike" u="none">
                <a:solidFill>
                  <a:srgbClr val="002060"/>
                </a:solidFill>
                <a:uFillTx/>
                <a:latin typeface="Arial"/>
                <a:ea typeface="Times New Roman"/>
              </a:rPr>
              <a:t>Evgenii Vityaev, Alexander Demin: </a:t>
            </a:r>
            <a:r>
              <a:rPr b="0" lang="ru-RU" sz="1400" strike="noStrike" u="none">
                <a:solidFill>
                  <a:srgbClr val="000066"/>
                </a:solidFill>
                <a:uFillTx/>
                <a:latin typeface="Arial"/>
                <a:ea typeface="Times New Roman"/>
              </a:rPr>
              <a:t>Adaptive Control of Modular Robots // Conference Paper in Advances in Intelligent Systems and Computing,  Conference: First International Early Research Career Enhancement School on Biologically Inspired Cognitive Architectures, </a:t>
            </a:r>
            <a:r>
              <a:rPr b="0" lang="en-US" sz="1400" strike="noStrike" u="none">
                <a:solidFill>
                  <a:srgbClr val="002060"/>
                </a:solidFill>
                <a:uFillTx/>
                <a:latin typeface="Arial"/>
                <a:ea typeface="Times New Roman"/>
              </a:rPr>
              <a:t>Springer, </a:t>
            </a:r>
            <a:r>
              <a:rPr b="0" lang="ru-RU" sz="1400" strike="noStrike" u="none">
                <a:solidFill>
                  <a:srgbClr val="000066"/>
                </a:solidFill>
                <a:uFillTx/>
                <a:latin typeface="Arial"/>
                <a:ea typeface="Times New Roman"/>
              </a:rPr>
              <a:t>August 2018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298"/>
              </a:spcAft>
            </a:pPr>
            <a:r>
              <a:rPr b="0" lang="en-US" sz="1400" strike="noStrike" u="none">
                <a:solidFill>
                  <a:srgbClr val="002060"/>
                </a:solidFill>
                <a:uFillTx/>
                <a:latin typeface="Arial"/>
                <a:ea typeface="Times New Roman"/>
              </a:rPr>
              <a:t>Evgenii E. Vityaev: Purposefulness as a Principle of Brain Activity // Anticipation: Learning from the Past, (ed.) M. Nadin. Cognitive Systems Monographs, V.25, Chapter No.: 13. Springer, 2015, pp. 231-254.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298"/>
              </a:spcAft>
            </a:pPr>
            <a:r>
              <a:rPr b="0" lang="ru-RU" sz="1400" strike="noStrike" u="none">
                <a:solidFill>
                  <a:srgbClr val="000080"/>
                </a:solidFill>
                <a:uFillTx/>
                <a:latin typeface="Arial"/>
                <a:ea typeface="Times New Roman"/>
              </a:rPr>
              <a:t>Витяев Е.Е. Логика работы мозга. Подходы к моделированию мышления. (сборник под ред. д.ф.-м.н. В.Г. Редько). УРСС Эдиториал, Москва, 2014г., стр. 120-153.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9" name=""/>
          <p:cNvSpPr txBox="1"/>
          <p:nvPr/>
        </p:nvSpPr>
        <p:spPr>
          <a:xfrm>
            <a:off x="1080" y="-60840"/>
            <a:ext cx="12192120" cy="975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Implementation options 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/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3) Cognitive architecture based on probabilistic logic (“Discovery”) 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0" name=""/>
          <p:cNvSpPr/>
          <p:nvPr/>
        </p:nvSpPr>
        <p:spPr>
          <a:xfrm>
            <a:off x="1716480" y="1965960"/>
            <a:ext cx="2332080" cy="3372480"/>
          </a:xfrm>
          <a:prstGeom prst="rect">
            <a:avLst/>
          </a:prstGeom>
          <a:solidFill>
            <a:srgbClr val="81d41a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1" name=""/>
          <p:cNvSpPr/>
          <p:nvPr/>
        </p:nvSpPr>
        <p:spPr>
          <a:xfrm>
            <a:off x="5327280" y="2732040"/>
            <a:ext cx="2080440" cy="2157480"/>
          </a:xfrm>
          <a:prstGeom prst="rect">
            <a:avLst/>
          </a:prstGeom>
          <a:solidFill>
            <a:srgbClr val="ffff00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2" name=""/>
          <p:cNvSpPr/>
          <p:nvPr/>
        </p:nvSpPr>
        <p:spPr>
          <a:xfrm>
            <a:off x="2299320" y="5382000"/>
            <a:ext cx="1382400" cy="846360"/>
          </a:xfrm>
          <a:prstGeom prst="ellipse">
            <a:avLst/>
          </a:prstGeom>
          <a:solidFill>
            <a:srgbClr val="ff972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3" name=""/>
          <p:cNvSpPr/>
          <p:nvPr/>
        </p:nvSpPr>
        <p:spPr>
          <a:xfrm>
            <a:off x="3058920" y="944640"/>
            <a:ext cx="1382400" cy="846000"/>
          </a:xfrm>
          <a:prstGeom prst="ellipse">
            <a:avLst/>
          </a:prstGeom>
          <a:solidFill>
            <a:srgbClr val="ffd8ce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609840" y="1044720"/>
            <a:ext cx="7925040" cy="5421240"/>
          </a:xfrm>
          <a:prstGeom prst="ellipse">
            <a:avLst/>
          </a:prstGeom>
          <a:solidFill>
            <a:srgbClr val="ffffff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6" name=""/>
          <p:cNvSpPr txBox="1"/>
          <p:nvPr/>
        </p:nvSpPr>
        <p:spPr>
          <a:xfrm>
            <a:off x="3600" y="-61200"/>
            <a:ext cx="12192120" cy="975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Implementation options 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/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4) Cognitive architecture of value-based experiential learning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727" name=""/>
          <p:cNvGrpSpPr/>
          <p:nvPr/>
        </p:nvGrpSpPr>
        <p:grpSpPr>
          <a:xfrm>
            <a:off x="3918960" y="2351160"/>
            <a:ext cx="3614040" cy="3134880"/>
            <a:chOff x="3918960" y="2351160"/>
            <a:chExt cx="3614040" cy="3134880"/>
          </a:xfrm>
        </p:grpSpPr>
        <p:sp>
          <p:nvSpPr>
            <p:cNvPr id="728" name=""/>
            <p:cNvSpPr/>
            <p:nvPr/>
          </p:nvSpPr>
          <p:spPr>
            <a:xfrm>
              <a:off x="3918960" y="4337640"/>
              <a:ext cx="3611160" cy="1148400"/>
            </a:xfrm>
            <a:prstGeom prst="can">
              <a:avLst>
                <a:gd name="adj" fmla="val 4739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972f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Directed Action Log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0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make(love,t2)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29" name=""/>
            <p:cNvSpPr/>
            <p:nvPr/>
          </p:nvSpPr>
          <p:spPr>
            <a:xfrm>
              <a:off x="3918960" y="3657960"/>
              <a:ext cx="3611160" cy="1175040"/>
            </a:xfrm>
            <a:prstGeom prst="can">
              <a:avLst>
                <a:gd name="adj" fmla="val 4739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d8ce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Observed Evidence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0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feel(war,t1)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30" name=""/>
            <p:cNvSpPr/>
            <p:nvPr/>
          </p:nvSpPr>
          <p:spPr>
            <a:xfrm>
              <a:off x="3918960" y="2977560"/>
              <a:ext cx="3613680" cy="120240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Inferred Models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0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cause(make(love),be(happy))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31" name=""/>
            <p:cNvSpPr/>
            <p:nvPr/>
          </p:nvSpPr>
          <p:spPr>
            <a:xfrm>
              <a:off x="3918960" y="2351160"/>
              <a:ext cx="3614040" cy="117540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00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Base Values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0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goal(be(happy))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732" name=""/>
          <p:cNvSpPr/>
          <p:nvPr/>
        </p:nvSpPr>
        <p:spPr>
          <a:xfrm>
            <a:off x="1328760" y="3167640"/>
            <a:ext cx="1458360" cy="1045080"/>
          </a:xfrm>
          <a:prstGeom prst="ellipse">
            <a:avLst/>
          </a:prstGeom>
          <a:solidFill>
            <a:srgbClr val="dddddd"/>
          </a:solidFill>
          <a:ln cap="sq" w="9360">
            <a:solidFill>
              <a:srgbClr val="000000"/>
            </a:solidFill>
            <a:custDash>
              <a:ds d="76923" sp="76923"/>
              <a:ds d="76923" sp="76923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500" strike="noStrike" u="none">
                <a:solidFill>
                  <a:srgbClr val="000000"/>
                </a:solidFill>
                <a:uFillTx/>
                <a:latin typeface="Arial"/>
              </a:rPr>
              <a:t>Predictor</a:t>
            </a:r>
            <a:endParaRPr b="1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3" name=""/>
          <p:cNvSpPr/>
          <p:nvPr/>
        </p:nvSpPr>
        <p:spPr>
          <a:xfrm>
            <a:off x="1293840" y="4352760"/>
            <a:ext cx="1492920" cy="1068120"/>
          </a:xfrm>
          <a:prstGeom prst="ellipse">
            <a:avLst/>
          </a:prstGeom>
          <a:solidFill>
            <a:srgbClr val="dddddd"/>
          </a:solidFill>
          <a:ln cap="sq" w="9360">
            <a:solidFill>
              <a:srgbClr val="000000"/>
            </a:solidFill>
            <a:custDash>
              <a:ds d="76923" sp="76923"/>
              <a:ds d="76923" sp="76923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500" strike="noStrike" u="none">
                <a:solidFill>
                  <a:srgbClr val="000000"/>
                </a:solidFill>
                <a:uFillTx/>
                <a:latin typeface="Arial"/>
              </a:rPr>
              <a:t>Decider</a:t>
            </a:r>
            <a:endParaRPr b="1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4" name=""/>
          <p:cNvSpPr/>
          <p:nvPr/>
        </p:nvSpPr>
        <p:spPr>
          <a:xfrm>
            <a:off x="2786760" y="3853440"/>
            <a:ext cx="1125720" cy="424440"/>
          </a:xfrm>
          <a:custGeom>
            <a:avLst/>
            <a:gdLst/>
            <a:ahLst/>
            <a:rect l="l" t="t" r="r" b="b"/>
            <a:pathLst>
              <a:path w="3127" h="1017">
                <a:moveTo>
                  <a:pt x="3126" y="1016"/>
                </a:moveTo>
                <a:cubicBezTo>
                  <a:pt x="2338" y="1016"/>
                  <a:pt x="1348" y="254"/>
                  <a:pt x="0" y="0"/>
                </a:cubicBezTo>
              </a:path>
            </a:pathLst>
          </a:custGeom>
          <a:noFill/>
          <a:ln w="3672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5" name=""/>
          <p:cNvSpPr/>
          <p:nvPr/>
        </p:nvSpPr>
        <p:spPr>
          <a:xfrm>
            <a:off x="2787120" y="3591720"/>
            <a:ext cx="1125720" cy="130680"/>
          </a:xfrm>
          <a:custGeom>
            <a:avLst/>
            <a:gdLst/>
            <a:ahLst/>
            <a:rect l="l" t="t" r="r" b="b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6" name=""/>
          <p:cNvSpPr/>
          <p:nvPr/>
        </p:nvSpPr>
        <p:spPr>
          <a:xfrm flipV="1">
            <a:off x="2787120" y="4876200"/>
            <a:ext cx="1175400" cy="97920"/>
          </a:xfrm>
          <a:custGeom>
            <a:avLst/>
            <a:gdLst/>
            <a:ahLst/>
            <a:rect l="l" t="t" r="r" b="b"/>
            <a:pathLst>
              <a:path w="1981" h="1017">
                <a:moveTo>
                  <a:pt x="0" y="1016"/>
                </a:moveTo>
                <a:cubicBezTo>
                  <a:pt x="710" y="762"/>
                  <a:pt x="1472" y="508"/>
                  <a:pt x="1980" y="0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7" name=""/>
          <p:cNvSpPr/>
          <p:nvPr/>
        </p:nvSpPr>
        <p:spPr>
          <a:xfrm>
            <a:off x="2786760" y="4310280"/>
            <a:ext cx="1125720" cy="457200"/>
          </a:xfrm>
          <a:custGeom>
            <a:avLst/>
            <a:gdLst/>
            <a:ahLst/>
            <a:rect l="l" t="t" r="r" b="b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8" name=""/>
          <p:cNvSpPr/>
          <p:nvPr/>
        </p:nvSpPr>
        <p:spPr>
          <a:xfrm>
            <a:off x="2612880" y="2977920"/>
            <a:ext cx="1306440" cy="1594080"/>
          </a:xfrm>
          <a:custGeom>
            <a:avLst/>
            <a:gdLst/>
            <a:ahLst/>
            <a:rect l="l" t="t" r="r" b="b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9" name=""/>
          <p:cNvSpPr/>
          <p:nvPr/>
        </p:nvSpPr>
        <p:spPr>
          <a:xfrm>
            <a:off x="1328760" y="1959480"/>
            <a:ext cx="1458360" cy="1045080"/>
          </a:xfrm>
          <a:prstGeom prst="ellipse">
            <a:avLst/>
          </a:prstGeom>
          <a:solidFill>
            <a:srgbClr val="dddddd"/>
          </a:solidFill>
          <a:ln cap="sq" w="9360">
            <a:solidFill>
              <a:srgbClr val="000000"/>
            </a:solidFill>
            <a:custDash>
              <a:ds d="76923" sp="76923"/>
              <a:ds d="76923" sp="76923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500" strike="noStrike" u="none">
                <a:solidFill>
                  <a:srgbClr val="000000"/>
                </a:solidFill>
                <a:uFillTx/>
                <a:latin typeface="Arial"/>
              </a:rPr>
              <a:t>Compressor</a:t>
            </a:r>
            <a:endParaRPr b="1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0" name=""/>
          <p:cNvSpPr/>
          <p:nvPr/>
        </p:nvSpPr>
        <p:spPr>
          <a:xfrm flipV="1">
            <a:off x="2525760" y="2872800"/>
            <a:ext cx="1397520" cy="783720"/>
          </a:xfrm>
          <a:custGeom>
            <a:avLst/>
            <a:gdLst/>
            <a:ahLst/>
            <a:rect l="l" t="t" r="r" b="b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1" name=""/>
          <p:cNvSpPr/>
          <p:nvPr/>
        </p:nvSpPr>
        <p:spPr>
          <a:xfrm>
            <a:off x="2775600" y="2644560"/>
            <a:ext cx="1143360" cy="237240"/>
          </a:xfrm>
          <a:custGeom>
            <a:avLst/>
            <a:gdLst/>
            <a:ahLst/>
            <a:rect l="l" t="t" r="r" b="b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2" name=""/>
          <p:cNvSpPr/>
          <p:nvPr/>
        </p:nvSpPr>
        <p:spPr>
          <a:xfrm>
            <a:off x="2700000" y="2743200"/>
            <a:ext cx="1218960" cy="695880"/>
          </a:xfrm>
          <a:custGeom>
            <a:avLst/>
            <a:gdLst/>
            <a:ahLst/>
            <a:rect l="l" t="t" r="r" b="b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3" name=""/>
          <p:cNvSpPr/>
          <p:nvPr/>
        </p:nvSpPr>
        <p:spPr>
          <a:xfrm>
            <a:off x="3832200" y="1893960"/>
            <a:ext cx="3788280" cy="3657600"/>
          </a:xfrm>
          <a:prstGeom prst="can">
            <a:avLst>
              <a:gd name="adj" fmla="val 17449"/>
            </a:avLst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940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</a:rPr>
              <a:t>Predicates Graph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4" name=""/>
          <p:cNvSpPr txBox="1"/>
          <p:nvPr/>
        </p:nvSpPr>
        <p:spPr>
          <a:xfrm>
            <a:off x="8319600" y="2253240"/>
            <a:ext cx="3785760" cy="588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Outer environment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5" name=""/>
          <p:cNvSpPr/>
          <p:nvPr/>
        </p:nvSpPr>
        <p:spPr>
          <a:xfrm>
            <a:off x="10886040" y="2742840"/>
            <a:ext cx="0" cy="3069720"/>
          </a:xfrm>
          <a:prstGeom prst="line">
            <a:avLst/>
          </a:prstGeom>
          <a:ln w="36720">
            <a:solidFill>
              <a:srgbClr val="a9a9a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6" name=""/>
          <p:cNvSpPr txBox="1"/>
          <p:nvPr/>
        </p:nvSpPr>
        <p:spPr>
          <a:xfrm>
            <a:off x="9840960" y="5812920"/>
            <a:ext cx="1949400" cy="588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800" strike="noStrike" u="none">
                <a:solidFill>
                  <a:srgbClr val="a9a9a9"/>
                </a:solidFill>
                <a:uFillTx/>
                <a:latin typeface="Arial"/>
              </a:rPr>
              <a:t>Time line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7" name=""/>
          <p:cNvSpPr/>
          <p:nvPr/>
        </p:nvSpPr>
        <p:spPr>
          <a:xfrm>
            <a:off x="7750800" y="3983760"/>
            <a:ext cx="3004560" cy="718560"/>
          </a:xfrm>
          <a:prstGeom prst="leftArrow">
            <a:avLst>
              <a:gd name="adj1" fmla="val 47024"/>
              <a:gd name="adj2" fmla="val 92787"/>
            </a:avLst>
          </a:prstGeom>
          <a:solidFill>
            <a:srgbClr val="eeeeee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Perception: war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8" name=""/>
          <p:cNvSpPr txBox="1"/>
          <p:nvPr/>
        </p:nvSpPr>
        <p:spPr>
          <a:xfrm>
            <a:off x="3570840" y="1158480"/>
            <a:ext cx="1822680" cy="795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4000" strike="noStrike" u="none">
                <a:solidFill>
                  <a:srgbClr val="000000"/>
                </a:solidFill>
                <a:uFillTx/>
                <a:latin typeface="Arial"/>
              </a:rPr>
              <a:t>Agent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9" name=""/>
          <p:cNvSpPr/>
          <p:nvPr/>
        </p:nvSpPr>
        <p:spPr>
          <a:xfrm>
            <a:off x="7881480" y="4637160"/>
            <a:ext cx="2961000" cy="587880"/>
          </a:xfrm>
          <a:prstGeom prst="rightArrow">
            <a:avLst>
              <a:gd name="adj1" fmla="val 52804"/>
              <a:gd name="adj2" fmla="val 107089"/>
            </a:avLst>
          </a:prstGeom>
          <a:solidFill>
            <a:srgbClr val="eeeeee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Action: love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0" name=""/>
          <p:cNvSpPr/>
          <p:nvPr/>
        </p:nvSpPr>
        <p:spPr>
          <a:xfrm>
            <a:off x="8578080" y="1077480"/>
            <a:ext cx="1458360" cy="1045080"/>
          </a:xfrm>
          <a:prstGeom prst="ellipse">
            <a:avLst/>
          </a:prstGeom>
          <a:solidFill>
            <a:srgbClr val="dddddd"/>
          </a:solidFill>
          <a:ln cap="sq" w="9360">
            <a:solidFill>
              <a:srgbClr val="000000"/>
            </a:solidFill>
            <a:custDash>
              <a:ds d="197000" sp="197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500" strike="noStrike" u="none">
                <a:solidFill>
                  <a:srgbClr val="000000"/>
                </a:solidFill>
                <a:uFillTx/>
                <a:latin typeface="Arial"/>
              </a:rPr>
              <a:t>Supervisor</a:t>
            </a:r>
            <a:endParaRPr b="1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1" name=""/>
          <p:cNvSpPr/>
          <p:nvPr/>
        </p:nvSpPr>
        <p:spPr>
          <a:xfrm flipV="1">
            <a:off x="7533000" y="1697400"/>
            <a:ext cx="1001520" cy="1306440"/>
          </a:xfrm>
          <a:custGeom>
            <a:avLst/>
            <a:gdLst/>
            <a:ahLst/>
            <a:rect l="l" t="t" r="r" b="b"/>
            <a:pathLst>
              <a:path w="3127" h="1017">
                <a:moveTo>
                  <a:pt x="3126" y="1016"/>
                </a:moveTo>
                <a:cubicBezTo>
                  <a:pt x="2338" y="1016"/>
                  <a:pt x="1348" y="254"/>
                  <a:pt x="0" y="0"/>
                </a:cubicBezTo>
              </a:path>
            </a:pathLst>
          </a:custGeom>
          <a:noFill/>
          <a:ln w="36720">
            <a:solidFill>
              <a:srgbClr val="800080"/>
            </a:solidFill>
            <a:custDash>
              <a:ds d="197000" sp="197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2" name=""/>
          <p:cNvSpPr/>
          <p:nvPr/>
        </p:nvSpPr>
        <p:spPr>
          <a:xfrm>
            <a:off x="2710080" y="3787560"/>
            <a:ext cx="1212840" cy="906120"/>
          </a:xfrm>
          <a:custGeom>
            <a:avLst/>
            <a:gdLst/>
            <a:ahLst/>
            <a:rect l="l" t="t" r="r" b="b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3" name=""/>
          <p:cNvSpPr/>
          <p:nvPr/>
        </p:nvSpPr>
        <p:spPr>
          <a:xfrm>
            <a:off x="959400" y="3003840"/>
            <a:ext cx="1705680" cy="2505960"/>
          </a:xfrm>
          <a:prstGeom prst="ellipse">
            <a:avLst/>
          </a:prstGeom>
          <a:solidFill>
            <a:srgbClr val="729fc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4" name=""/>
          <p:cNvSpPr/>
          <p:nvPr/>
        </p:nvSpPr>
        <p:spPr>
          <a:xfrm>
            <a:off x="1350720" y="3234600"/>
            <a:ext cx="1705680" cy="2332800"/>
          </a:xfrm>
          <a:prstGeom prst="ellipse">
            <a:avLst/>
          </a:prstGeom>
          <a:solidFill>
            <a:srgbClr val="81d41a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5" name=""/>
          <p:cNvSpPr txBox="1"/>
          <p:nvPr/>
        </p:nvSpPr>
        <p:spPr>
          <a:xfrm>
            <a:off x="566280" y="5572080"/>
            <a:ext cx="8621640" cy="102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50" strike="noStrike" u="none">
                <a:solidFill>
                  <a:srgbClr val="000000"/>
                </a:solidFill>
                <a:uFillTx/>
                <a:latin typeface="Arial"/>
              </a:rPr>
              <a:t>Kolonin, A. (2022). Neuro-Symbolic Architecture for Experiential Learning in Discrete and Functional Environments. In: Goertzel, B., Iklé, M., Potapov, A. (eds) Artificial General Intelligence. AGI 2021. Lecture Notes in Computer Science(), vol 13154. Springer, Cham. 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350" strike="noStrike" u="none">
                <a:solidFill>
                  <a:srgbClr val="000000"/>
                </a:solidFill>
                <a:uFillTx/>
                <a:latin typeface="Arial"/>
                <a:hlinkClick r:id="rId1"/>
              </a:rPr>
              <a:t>https://doi.org/10.1007/978-3-030-93758-4_12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"/>
          <p:cNvSpPr/>
          <p:nvPr/>
        </p:nvSpPr>
        <p:spPr>
          <a:xfrm>
            <a:off x="480600" y="721800"/>
            <a:ext cx="5848200" cy="59076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57" name="" descr=""/>
          <p:cNvPicPr/>
          <p:nvPr/>
        </p:nvPicPr>
        <p:blipFill>
          <a:blip r:embed="rId1"/>
          <a:stretch/>
        </p:blipFill>
        <p:spPr>
          <a:xfrm>
            <a:off x="6788520" y="751320"/>
            <a:ext cx="5002200" cy="581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8" name=""/>
          <p:cNvSpPr/>
          <p:nvPr/>
        </p:nvSpPr>
        <p:spPr>
          <a:xfrm>
            <a:off x="1477440" y="3171960"/>
            <a:ext cx="3031200" cy="3000960"/>
          </a:xfrm>
          <a:prstGeom prst="ellipse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759" name=""/>
          <p:cNvGrpSpPr/>
          <p:nvPr/>
        </p:nvGrpSpPr>
        <p:grpSpPr>
          <a:xfrm>
            <a:off x="2743200" y="3993120"/>
            <a:ext cx="1382400" cy="1735560"/>
            <a:chOff x="2743200" y="3993120"/>
            <a:chExt cx="1382400" cy="1735560"/>
          </a:xfrm>
        </p:grpSpPr>
        <p:sp>
          <p:nvSpPr>
            <p:cNvPr id="760" name=""/>
            <p:cNvSpPr/>
            <p:nvPr/>
          </p:nvSpPr>
          <p:spPr>
            <a:xfrm>
              <a:off x="2743200" y="5092200"/>
              <a:ext cx="1380960" cy="636480"/>
            </a:xfrm>
            <a:prstGeom prst="can">
              <a:avLst>
                <a:gd name="adj" fmla="val 4739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r>
                <a:rPr b="1" lang="en-US" sz="1200" strike="noStrike" u="none">
                  <a:solidFill>
                    <a:srgbClr val="000000"/>
                  </a:solidFill>
                  <a:uFillTx/>
                  <a:latin typeface="Arial"/>
                </a:rPr>
                <a:t>Action Log</a:t>
              </a: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61" name=""/>
            <p:cNvSpPr/>
            <p:nvPr/>
          </p:nvSpPr>
          <p:spPr>
            <a:xfrm>
              <a:off x="2743200" y="4716000"/>
              <a:ext cx="1380960" cy="651240"/>
            </a:xfrm>
            <a:prstGeom prst="can">
              <a:avLst>
                <a:gd name="adj" fmla="val 4739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200" strike="noStrike" u="none">
                  <a:solidFill>
                    <a:srgbClr val="000000"/>
                  </a:solidFill>
                  <a:uFillTx/>
                  <a:latin typeface="Arial"/>
                </a:rPr>
                <a:t>Evidence Log</a:t>
              </a: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62" name=""/>
            <p:cNvSpPr/>
            <p:nvPr/>
          </p:nvSpPr>
          <p:spPr>
            <a:xfrm>
              <a:off x="2743200" y="4339800"/>
              <a:ext cx="1382400" cy="66528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200" strike="noStrike" u="none">
                  <a:solidFill>
                    <a:srgbClr val="000000"/>
                  </a:solidFill>
                  <a:uFillTx/>
                  <a:latin typeface="Arial"/>
                </a:rPr>
                <a:t>Models</a:t>
              </a: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63" name=""/>
            <p:cNvSpPr/>
            <p:nvPr/>
          </p:nvSpPr>
          <p:spPr>
            <a:xfrm>
              <a:off x="2743200" y="3993120"/>
              <a:ext cx="1382400" cy="65088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200" strike="noStrike" u="none">
                  <a:solidFill>
                    <a:srgbClr val="000000"/>
                  </a:solidFill>
                  <a:uFillTx/>
                  <a:latin typeface="Arial"/>
                </a:rPr>
                <a:t>Base Values</a:t>
              </a: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764" name=""/>
          <p:cNvSpPr/>
          <p:nvPr/>
        </p:nvSpPr>
        <p:spPr>
          <a:xfrm>
            <a:off x="1752480" y="4444560"/>
            <a:ext cx="558000" cy="578880"/>
          </a:xfrm>
          <a:prstGeom prst="ellipse">
            <a:avLst/>
          </a:prstGeom>
          <a:solidFill>
            <a:srgbClr val="e0ffff"/>
          </a:solidFill>
          <a:ln cap="sq" w="9360">
            <a:solidFill>
              <a:srgbClr val="000000"/>
            </a:solidFill>
            <a:custDash>
              <a:ds d="76923" sp="76923"/>
              <a:ds d="76923" sp="76923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trike="noStrike" u="none">
                <a:solidFill>
                  <a:srgbClr val="000000"/>
                </a:solidFill>
                <a:uFillTx/>
                <a:latin typeface="Arial"/>
              </a:rPr>
              <a:t>Pre-</a:t>
            </a:r>
            <a:endParaRPr b="1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trike="noStrike" u="none">
                <a:solidFill>
                  <a:srgbClr val="000000"/>
                </a:solidFill>
                <a:uFillTx/>
                <a:latin typeface="Arial"/>
              </a:rPr>
              <a:t>dictor</a:t>
            </a:r>
            <a:endParaRPr b="1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5" name=""/>
          <p:cNvSpPr/>
          <p:nvPr/>
        </p:nvSpPr>
        <p:spPr>
          <a:xfrm>
            <a:off x="1739160" y="5101200"/>
            <a:ext cx="571320" cy="591480"/>
          </a:xfrm>
          <a:prstGeom prst="ellipse">
            <a:avLst/>
          </a:prstGeom>
          <a:solidFill>
            <a:srgbClr val="ffe4e1"/>
          </a:solidFill>
          <a:ln cap="sq" w="9360">
            <a:solidFill>
              <a:srgbClr val="000000"/>
            </a:solidFill>
            <a:custDash>
              <a:ds d="76923" sp="76923"/>
              <a:ds d="76923" sp="76923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trike="noStrike" u="none">
                <a:solidFill>
                  <a:srgbClr val="000000"/>
                </a:solidFill>
                <a:uFillTx/>
                <a:latin typeface="Arial"/>
              </a:rPr>
              <a:t>Decider</a:t>
            </a:r>
            <a:endParaRPr b="1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6" name=""/>
          <p:cNvSpPr/>
          <p:nvPr/>
        </p:nvSpPr>
        <p:spPr>
          <a:xfrm>
            <a:off x="2310480" y="4824720"/>
            <a:ext cx="430560" cy="235080"/>
          </a:xfrm>
          <a:custGeom>
            <a:avLst/>
            <a:gdLst/>
            <a:ahLst/>
            <a:rect l="l" t="t" r="r" b="b"/>
            <a:pathLst>
              <a:path w="3127" h="1017">
                <a:moveTo>
                  <a:pt x="3126" y="1016"/>
                </a:moveTo>
                <a:cubicBezTo>
                  <a:pt x="2338" y="1016"/>
                  <a:pt x="1348" y="254"/>
                  <a:pt x="0" y="0"/>
                </a:cubicBezTo>
              </a:path>
            </a:pathLst>
          </a:custGeom>
          <a:noFill/>
          <a:ln w="3672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7" name=""/>
          <p:cNvSpPr/>
          <p:nvPr/>
        </p:nvSpPr>
        <p:spPr>
          <a:xfrm>
            <a:off x="2310480" y="4680000"/>
            <a:ext cx="430560" cy="72000"/>
          </a:xfrm>
          <a:custGeom>
            <a:avLst/>
            <a:gdLst/>
            <a:ahLst/>
            <a:rect l="l" t="t" r="r" b="b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0" bIns="252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8" name=""/>
          <p:cNvSpPr/>
          <p:nvPr/>
        </p:nvSpPr>
        <p:spPr>
          <a:xfrm flipV="1">
            <a:off x="2310480" y="5379120"/>
            <a:ext cx="449280" cy="54360"/>
          </a:xfrm>
          <a:custGeom>
            <a:avLst/>
            <a:gdLst/>
            <a:ahLst/>
            <a:rect l="l" t="t" r="r" b="b"/>
            <a:pathLst>
              <a:path w="1981" h="1017">
                <a:moveTo>
                  <a:pt x="0" y="1016"/>
                </a:moveTo>
                <a:cubicBezTo>
                  <a:pt x="710" y="762"/>
                  <a:pt x="1472" y="508"/>
                  <a:pt x="1980" y="0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560" bIns="75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9" name=""/>
          <p:cNvSpPr/>
          <p:nvPr/>
        </p:nvSpPr>
        <p:spPr>
          <a:xfrm>
            <a:off x="2310480" y="5077800"/>
            <a:ext cx="430560" cy="252720"/>
          </a:xfrm>
          <a:custGeom>
            <a:avLst/>
            <a:gdLst/>
            <a:ahLst/>
            <a:rect l="l" t="t" r="r" b="b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0" name=""/>
          <p:cNvSpPr/>
          <p:nvPr/>
        </p:nvSpPr>
        <p:spPr>
          <a:xfrm>
            <a:off x="2243880" y="4339800"/>
            <a:ext cx="499320" cy="882720"/>
          </a:xfrm>
          <a:custGeom>
            <a:avLst/>
            <a:gdLst/>
            <a:ahLst/>
            <a:rect l="l" t="t" r="r" b="b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1" name=""/>
          <p:cNvSpPr/>
          <p:nvPr/>
        </p:nvSpPr>
        <p:spPr>
          <a:xfrm>
            <a:off x="1752480" y="3776040"/>
            <a:ext cx="558000" cy="578520"/>
          </a:xfrm>
          <a:prstGeom prst="ellipse">
            <a:avLst/>
          </a:prstGeom>
          <a:solidFill>
            <a:srgbClr val="90ee90"/>
          </a:solidFill>
          <a:ln cap="sq" w="9360">
            <a:solidFill>
              <a:srgbClr val="000000"/>
            </a:solidFill>
            <a:custDash>
              <a:ds d="76923" sp="76923"/>
              <a:ds d="76923" sp="76923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trike="noStrike" u="none">
                <a:solidFill>
                  <a:srgbClr val="000000"/>
                </a:solidFill>
                <a:uFillTx/>
                <a:latin typeface="Arial"/>
              </a:rPr>
              <a:t>Comp-</a:t>
            </a:r>
            <a:endParaRPr b="1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trike="noStrike" u="none">
                <a:solidFill>
                  <a:srgbClr val="000000"/>
                </a:solidFill>
                <a:uFillTx/>
                <a:latin typeface="Arial"/>
              </a:rPr>
              <a:t>ressor</a:t>
            </a:r>
            <a:endParaRPr b="1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2" name=""/>
          <p:cNvSpPr/>
          <p:nvPr/>
        </p:nvSpPr>
        <p:spPr>
          <a:xfrm flipV="1">
            <a:off x="2210400" y="4282560"/>
            <a:ext cx="534600" cy="433440"/>
          </a:xfrm>
          <a:custGeom>
            <a:avLst/>
            <a:gdLst/>
            <a:ahLst/>
            <a:rect l="l" t="t" r="r" b="b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3" name=""/>
          <p:cNvSpPr/>
          <p:nvPr/>
        </p:nvSpPr>
        <p:spPr>
          <a:xfrm>
            <a:off x="2305800" y="4155840"/>
            <a:ext cx="437400" cy="131040"/>
          </a:xfrm>
          <a:custGeom>
            <a:avLst/>
            <a:gdLst/>
            <a:ahLst/>
            <a:rect l="l" t="t" r="r" b="b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4" name=""/>
          <p:cNvSpPr/>
          <p:nvPr/>
        </p:nvSpPr>
        <p:spPr>
          <a:xfrm>
            <a:off x="2277000" y="4209840"/>
            <a:ext cx="466200" cy="385560"/>
          </a:xfrm>
          <a:custGeom>
            <a:avLst/>
            <a:gdLst/>
            <a:ahLst/>
            <a:rect l="l" t="t" r="r" b="b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5" name=""/>
          <p:cNvSpPr/>
          <p:nvPr/>
        </p:nvSpPr>
        <p:spPr>
          <a:xfrm>
            <a:off x="2710080" y="3740040"/>
            <a:ext cx="1448640" cy="2024640"/>
          </a:xfrm>
          <a:prstGeom prst="can">
            <a:avLst>
              <a:gd name="adj" fmla="val 17449"/>
            </a:avLst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9400" bIns="45000" anchor="t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6" name=""/>
          <p:cNvSpPr txBox="1"/>
          <p:nvPr/>
        </p:nvSpPr>
        <p:spPr>
          <a:xfrm>
            <a:off x="2287080" y="3169800"/>
            <a:ext cx="1793880" cy="8128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4000" strike="noStrike" u="none">
                <a:solidFill>
                  <a:srgbClr val="000000"/>
                </a:solidFill>
                <a:uFillTx/>
                <a:latin typeface="Arial"/>
              </a:rPr>
              <a:t>Agent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7" name=""/>
          <p:cNvSpPr/>
          <p:nvPr/>
        </p:nvSpPr>
        <p:spPr>
          <a:xfrm>
            <a:off x="2280960" y="4788360"/>
            <a:ext cx="464040" cy="501120"/>
          </a:xfrm>
          <a:custGeom>
            <a:avLst/>
            <a:gdLst/>
            <a:ahLst/>
            <a:rect l="l" t="t" r="r" b="b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8" name=""/>
          <p:cNvSpPr/>
          <p:nvPr/>
        </p:nvSpPr>
        <p:spPr>
          <a:xfrm>
            <a:off x="966600" y="934200"/>
            <a:ext cx="2384280" cy="13975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9" name=""/>
          <p:cNvSpPr/>
          <p:nvPr/>
        </p:nvSpPr>
        <p:spPr>
          <a:xfrm>
            <a:off x="1341000" y="2296440"/>
            <a:ext cx="477000" cy="69840"/>
          </a:xfrm>
          <a:prstGeom prst="rect">
            <a:avLst/>
          </a:prstGeom>
          <a:solidFill>
            <a:srgbClr val="bc8f8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24840" bIns="2484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0" name=""/>
          <p:cNvSpPr/>
          <p:nvPr/>
        </p:nvSpPr>
        <p:spPr>
          <a:xfrm>
            <a:off x="2669400" y="2121840"/>
            <a:ext cx="204480" cy="209880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67000">
                <a:srgbClr val="ffbf00"/>
              </a:gs>
            </a:gsLst>
            <a:path path="circle">
              <a:fillToRect l="66000" t="33000" r="34000" b="67000"/>
            </a:path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1" name=""/>
          <p:cNvSpPr/>
          <p:nvPr/>
        </p:nvSpPr>
        <p:spPr>
          <a:xfrm>
            <a:off x="966600" y="934560"/>
            <a:ext cx="1770840" cy="1326960"/>
          </a:xfrm>
          <a:custGeom>
            <a:avLst/>
            <a:gdLst/>
            <a:ahLst/>
            <a:rect l="0" t="0" r="r" b="b"/>
            <a:pathLst>
              <a:path fill="none" w="4919" h="3686">
                <a:moveTo>
                  <a:pt x="1703" y="3686"/>
                </a:moveTo>
                <a:lnTo>
                  <a:pt x="0" y="1746"/>
                </a:lnTo>
                <a:lnTo>
                  <a:pt x="1892" y="0"/>
                </a:lnTo>
                <a:lnTo>
                  <a:pt x="4919" y="3492"/>
                </a:lnTo>
              </a:path>
            </a:pathLst>
          </a:custGeom>
          <a:ln w="18360">
            <a:solidFill>
              <a:srgbClr val="000000"/>
            </a:solidFill>
            <a:round/>
            <a:tailEnd len="med" type="triangle" w="med"/>
          </a:ln>
        </p:spPr>
        <p:txBody>
          <a:bodyPr lIns="99000" rIns="99000" tIns="54000" bIns="54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2" name=""/>
          <p:cNvSpPr/>
          <p:nvPr/>
        </p:nvSpPr>
        <p:spPr>
          <a:xfrm>
            <a:off x="3414600" y="930240"/>
            <a:ext cx="2383920" cy="13968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3" name=""/>
          <p:cNvSpPr/>
          <p:nvPr/>
        </p:nvSpPr>
        <p:spPr>
          <a:xfrm>
            <a:off x="4947120" y="2292480"/>
            <a:ext cx="477000" cy="69840"/>
          </a:xfrm>
          <a:prstGeom prst="rect">
            <a:avLst/>
          </a:prstGeom>
          <a:solidFill>
            <a:srgbClr val="bc8f8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24840" bIns="2484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4" name=""/>
          <p:cNvSpPr/>
          <p:nvPr/>
        </p:nvSpPr>
        <p:spPr>
          <a:xfrm>
            <a:off x="5083560" y="2082600"/>
            <a:ext cx="204480" cy="209880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67000">
                <a:srgbClr val="ffbf00"/>
              </a:gs>
            </a:gsLst>
            <a:path path="circle">
              <a:fillToRect l="66000" t="33000" r="34000" b="67000"/>
            </a:path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5" name=""/>
          <p:cNvSpPr/>
          <p:nvPr/>
        </p:nvSpPr>
        <p:spPr>
          <a:xfrm>
            <a:off x="3414600" y="930240"/>
            <a:ext cx="1771200" cy="1327320"/>
          </a:xfrm>
          <a:custGeom>
            <a:avLst/>
            <a:gdLst/>
            <a:ahLst/>
            <a:rect l="0" t="0" r="r" b="b"/>
            <a:pathLst>
              <a:path fill="none" w="4920" h="3687">
                <a:moveTo>
                  <a:pt x="1704" y="3687"/>
                </a:moveTo>
                <a:lnTo>
                  <a:pt x="0" y="1747"/>
                </a:lnTo>
                <a:lnTo>
                  <a:pt x="1892" y="0"/>
                </a:lnTo>
                <a:lnTo>
                  <a:pt x="4920" y="3492"/>
                </a:lnTo>
              </a:path>
            </a:pathLst>
          </a:custGeom>
          <a:ln w="18360">
            <a:solidFill>
              <a:srgbClr val="000000"/>
            </a:solidFill>
            <a:round/>
            <a:tailEnd len="med" type="triangle" w="med"/>
          </a:ln>
        </p:spPr>
        <p:txBody>
          <a:bodyPr lIns="99000" rIns="99000" tIns="54000" bIns="54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6" name=""/>
          <p:cNvSpPr/>
          <p:nvPr/>
        </p:nvSpPr>
        <p:spPr>
          <a:xfrm>
            <a:off x="914760" y="2401200"/>
            <a:ext cx="1396440" cy="698400"/>
          </a:xfrm>
          <a:prstGeom prst="leftArrow">
            <a:avLst>
              <a:gd name="adj1" fmla="val 50000"/>
              <a:gd name="adj2" fmla="val 49987"/>
            </a:avLst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Left(t)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7" name=""/>
          <p:cNvSpPr/>
          <p:nvPr/>
        </p:nvSpPr>
        <p:spPr>
          <a:xfrm>
            <a:off x="2354040" y="2506320"/>
            <a:ext cx="1484280" cy="488880"/>
          </a:xfrm>
          <a:prstGeom prst="ellipse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Stay(t)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8" name=""/>
          <p:cNvSpPr/>
          <p:nvPr/>
        </p:nvSpPr>
        <p:spPr>
          <a:xfrm flipH="1">
            <a:off x="3905640" y="2401560"/>
            <a:ext cx="1396440" cy="698760"/>
          </a:xfrm>
          <a:prstGeom prst="leftArrow">
            <a:avLst>
              <a:gd name="adj1" fmla="val 50000"/>
              <a:gd name="adj2" fmla="val 49961"/>
            </a:avLst>
          </a:prstGeom>
          <a:solidFill>
            <a:srgbClr val="00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Right(t)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9" name=""/>
          <p:cNvSpPr/>
          <p:nvPr/>
        </p:nvSpPr>
        <p:spPr>
          <a:xfrm>
            <a:off x="4576680" y="1667880"/>
            <a:ext cx="1021680" cy="3352680"/>
          </a:xfrm>
          <a:custGeom>
            <a:avLst/>
            <a:gdLst/>
            <a:ahLst/>
            <a:rect l="0" t="0" r="r" b="b"/>
            <a:pathLst>
              <a:path fill="none" w="2838" h="9313">
                <a:moveTo>
                  <a:pt x="2838" y="0"/>
                </a:moveTo>
                <a:lnTo>
                  <a:pt x="2838" y="9313"/>
                </a:lnTo>
                <a:lnTo>
                  <a:pt x="0" y="9313"/>
                </a:lnTo>
              </a:path>
            </a:pathLst>
          </a:custGeom>
          <a:ln w="36720">
            <a:solidFill>
              <a:srgbClr val="808080"/>
            </a:solidFill>
            <a:round/>
            <a:tailEnd len="med" type="triangle" w="med"/>
          </a:ln>
        </p:spPr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0" name=""/>
          <p:cNvSpPr/>
          <p:nvPr/>
        </p:nvSpPr>
        <p:spPr>
          <a:xfrm>
            <a:off x="2805840" y="1457640"/>
            <a:ext cx="515520" cy="594360"/>
          </a:xfrm>
          <a:custGeom>
            <a:avLst/>
            <a:gdLst>
              <a:gd name="textAreaLeft" fmla="*/ 207000 w 515520"/>
              <a:gd name="textAreaRight" fmla="*/ 333360 w 515520"/>
              <a:gd name="textAreaTop" fmla="*/ 203760 h 594360"/>
              <a:gd name="textAreaBottom" fmla="*/ 390600 h 59436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0000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91" name="" descr=""/>
          <p:cNvPicPr/>
          <p:nvPr/>
        </p:nvPicPr>
        <p:blipFill>
          <a:blip r:embed="rId2"/>
          <a:stretch/>
        </p:blipFill>
        <p:spPr>
          <a:xfrm>
            <a:off x="4985280" y="1423080"/>
            <a:ext cx="501840" cy="505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2" name=""/>
          <p:cNvSpPr txBox="1"/>
          <p:nvPr/>
        </p:nvSpPr>
        <p:spPr>
          <a:xfrm>
            <a:off x="2635560" y="1074240"/>
            <a:ext cx="986040" cy="4284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lang="en-US" sz="1800" strike="noStrike" u="none">
                <a:solidFill>
                  <a:srgbClr val="c9211e"/>
                </a:solidFill>
                <a:uFillTx/>
                <a:latin typeface="Arial"/>
              </a:rPr>
              <a:t>Sad(t)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3" name=""/>
          <p:cNvSpPr txBox="1"/>
          <p:nvPr/>
        </p:nvSpPr>
        <p:spPr>
          <a:xfrm>
            <a:off x="4747320" y="1074240"/>
            <a:ext cx="1318320" cy="4284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lang="en-US" sz="1800" strike="noStrike" u="none">
                <a:solidFill>
                  <a:srgbClr val="32cd32"/>
                </a:solidFill>
                <a:uFillTx/>
                <a:latin typeface="Arial"/>
              </a:rPr>
              <a:t>Happy(t)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4" name=""/>
          <p:cNvSpPr/>
          <p:nvPr/>
        </p:nvSpPr>
        <p:spPr>
          <a:xfrm>
            <a:off x="4201920" y="3029760"/>
            <a:ext cx="272520" cy="2410200"/>
          </a:xfrm>
          <a:custGeom>
            <a:avLst/>
            <a:gdLst/>
            <a:ahLst/>
            <a:rect l="0" t="0" r="r" b="b"/>
            <a:pathLst>
              <a:path fill="none" w="757" h="6695">
                <a:moveTo>
                  <a:pt x="0" y="6695"/>
                </a:moveTo>
                <a:lnTo>
                  <a:pt x="757" y="6694"/>
                </a:lnTo>
                <a:lnTo>
                  <a:pt x="663" y="0"/>
                </a:lnTo>
              </a:path>
            </a:pathLst>
          </a:custGeom>
          <a:ln w="36720">
            <a:solidFill>
              <a:srgbClr val="808080"/>
            </a:solidFill>
            <a:round/>
            <a:tailEnd len="med" type="triangle" w="med"/>
          </a:ln>
        </p:spPr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5" name=""/>
          <p:cNvSpPr txBox="1"/>
          <p:nvPr/>
        </p:nvSpPr>
        <p:spPr>
          <a:xfrm>
            <a:off x="4542840" y="3693240"/>
            <a:ext cx="1394280" cy="16948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Xball(t)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Yball(t)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Xracket(t)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Sad(t)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Happy(t)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6" name=""/>
          <p:cNvSpPr txBox="1"/>
          <p:nvPr/>
        </p:nvSpPr>
        <p:spPr>
          <a:xfrm>
            <a:off x="4489920" y="5262840"/>
            <a:ext cx="1137240" cy="4284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Move(t)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7" name=""/>
          <p:cNvSpPr txBox="1"/>
          <p:nvPr/>
        </p:nvSpPr>
        <p:spPr>
          <a:xfrm>
            <a:off x="2778840" y="3959640"/>
            <a:ext cx="1388880" cy="3625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Predicates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8" name=""/>
          <p:cNvSpPr txBox="1"/>
          <p:nvPr/>
        </p:nvSpPr>
        <p:spPr>
          <a:xfrm>
            <a:off x="144000" y="84960"/>
            <a:ext cx="11971800" cy="60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Cognitive architecture of value-based experiential learning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9" name=""/>
          <p:cNvSpPr txBox="1"/>
          <p:nvPr/>
        </p:nvSpPr>
        <p:spPr>
          <a:xfrm>
            <a:off x="559080" y="5832720"/>
            <a:ext cx="3098520" cy="796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Anton Kolonin &amp; Vladimir Kryukov,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Computational Concept of the Psyche,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Neuroinformatics-2025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  <a:hlinkClick r:id="rId3"/>
              </a:rPr>
              <a:t>https://arxiv.org/pdf/2509.07009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" descr=""/>
          <p:cNvPicPr/>
          <p:nvPr/>
        </p:nvPicPr>
        <p:blipFill>
          <a:blip r:embed="rId1"/>
          <a:stretch/>
        </p:blipFill>
        <p:spPr>
          <a:xfrm>
            <a:off x="660600" y="222120"/>
            <a:ext cx="10972800" cy="640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1" name="" descr=""/>
          <p:cNvPicPr/>
          <p:nvPr/>
        </p:nvPicPr>
        <p:blipFill>
          <a:blip r:embed="rId2"/>
          <a:stretch/>
        </p:blipFill>
        <p:spPr>
          <a:xfrm>
            <a:off x="7772400" y="4235400"/>
            <a:ext cx="3156120" cy="2358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"/>
          <p:cNvSpPr/>
          <p:nvPr/>
        </p:nvSpPr>
        <p:spPr>
          <a:xfrm flipV="1">
            <a:off x="2546280" y="3763800"/>
            <a:ext cx="4559040" cy="442800"/>
          </a:xfrm>
          <a:prstGeom prst="line">
            <a:avLst/>
          </a:prstGeom>
          <a:ln w="18000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"/>
          <p:cNvSpPr/>
          <p:nvPr/>
        </p:nvSpPr>
        <p:spPr>
          <a:xfrm>
            <a:off x="-104040" y="1274760"/>
            <a:ext cx="10325160" cy="202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6240" bIns="45000" anchor="ctr" anchorCtr="1">
            <a:noAutofit/>
          </a:bodyPr>
          <a:p>
            <a:pPr marL="216000" indent="-216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General Intelligence: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b4c7dc"/>
                </a:solidFill>
                <a:uFillTx/>
                <a:latin typeface="Arial"/>
              </a:rPr>
              <a:t>Reaching complex goals </a:t>
            </a:r>
            <a:r>
              <a:rPr b="0" lang="en-US" sz="3600" strike="noStrike" u="none">
                <a:solidFill>
                  <a:srgbClr val="ff0000"/>
                </a:solidFill>
                <a:uFillTx/>
                <a:latin typeface="Arial"/>
              </a:rPr>
              <a:t>in different</a:t>
            </a:r>
            <a:r>
              <a:rPr b="0" i="1" lang="en-US" sz="3600" strike="noStrike" u="none">
                <a:solidFill>
                  <a:srgbClr val="b4c7dc"/>
                </a:solidFill>
                <a:uFillTx/>
                <a:latin typeface="Arial"/>
              </a:rPr>
              <a:t> </a:t>
            </a:r>
            <a:r>
              <a:rPr b="0" lang="en-US" sz="3600" strike="noStrike" u="none">
                <a:solidFill>
                  <a:srgbClr val="b4c7dc"/>
                </a:solidFill>
                <a:uFillTx/>
                <a:latin typeface="Arial"/>
              </a:rPr>
              <a:t>complex</a:t>
            </a:r>
            <a:r>
              <a:rPr b="0" lang="en-US" sz="3000" strike="noStrike" u="none">
                <a:solidFill>
                  <a:srgbClr val="b4c7dc"/>
                </a:solidFill>
                <a:uFillTx/>
                <a:latin typeface="Arial"/>
              </a:rPr>
              <a:t> environments</a:t>
            </a:r>
            <a:r>
              <a:rPr b="0" lang="en-US" sz="3000" strike="noStrike" u="none">
                <a:solidFill>
                  <a:srgbClr val="000080"/>
                </a:solidFill>
                <a:uFillTx/>
                <a:latin typeface="Arial"/>
              </a:rPr>
              <a:t>,</a:t>
            </a:r>
            <a:r>
              <a:rPr b="0" lang="en-US" sz="3000" strike="noStrike" u="none">
                <a:solidFill>
                  <a:srgbClr val="228b22"/>
                </a:solidFill>
                <a:uFillTx/>
                <a:latin typeface="Arial"/>
              </a:rPr>
              <a:t> </a:t>
            </a:r>
            <a:r>
              <a:rPr b="0" lang="en-US" sz="3000" strike="noStrike" u="none">
                <a:solidFill>
                  <a:srgbClr val="81d41a"/>
                </a:solidFill>
                <a:uFillTx/>
                <a:latin typeface="Arial"/>
              </a:rPr>
              <a:t>using limited resources</a:t>
            </a:r>
            <a:r>
              <a:rPr b="0" lang="en-US" sz="3000" strike="noStrike" u="none">
                <a:solidFill>
                  <a:srgbClr val="228b22"/>
                </a:solidFill>
                <a:uFillTx/>
                <a:latin typeface="Arial"/>
              </a:rPr>
              <a:t> </a:t>
            </a:r>
            <a:r>
              <a:rPr b="0" lang="en-US" sz="2600" strike="noStrike" u="none">
                <a:solidFill>
                  <a:srgbClr val="c1c5c1"/>
                </a:solidFill>
                <a:uFillTx/>
                <a:latin typeface="Arial"/>
              </a:rPr>
              <a:t>under uncertainty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8080"/>
                </a:solidFill>
                <a:uFillTx/>
                <a:latin typeface="Arial"/>
              </a:rPr>
              <a:t>(</a:t>
            </a:r>
            <a:r>
              <a:rPr b="0" lang="en-US" sz="2800" strike="noStrike" u="none">
                <a:solidFill>
                  <a:srgbClr val="b4c7dc"/>
                </a:solidFill>
                <a:uFillTx/>
                <a:latin typeface="Arial"/>
              </a:rPr>
              <a:t>Ben Goertzel +</a:t>
            </a:r>
            <a:r>
              <a:rPr b="0" lang="en-US" sz="2800" strike="noStrike" u="none">
                <a:solidFill>
                  <a:srgbClr val="008080"/>
                </a:solidFill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81d41a"/>
                </a:solidFill>
                <a:uFillTx/>
                <a:latin typeface="Arial"/>
              </a:rPr>
              <a:t>Pei Wang +</a:t>
            </a:r>
            <a:r>
              <a:rPr b="0" lang="en-US" sz="2800" strike="noStrike" u="none">
                <a:solidFill>
                  <a:srgbClr val="008080"/>
                </a:solidFill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Arial"/>
              </a:rPr>
              <a:t>Shane Legg + Marcus Hutter</a:t>
            </a:r>
            <a:r>
              <a:rPr b="0" lang="en-US" sz="2800" strike="noStrike" u="none">
                <a:solidFill>
                  <a:srgbClr val="008080"/>
                </a:solidFill>
                <a:uFillTx/>
                <a:latin typeface="Arial"/>
              </a:rPr>
              <a:t>)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7901640" y="5001480"/>
            <a:ext cx="798480" cy="78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"/>
          <p:cNvSpPr/>
          <p:nvPr/>
        </p:nvSpPr>
        <p:spPr>
          <a:xfrm>
            <a:off x="5643720" y="3350160"/>
            <a:ext cx="471960" cy="530640"/>
          </a:xfrm>
          <a:custGeom>
            <a:avLst/>
            <a:gdLst>
              <a:gd name="textAreaLeft" fmla="*/ 189360 w 471960"/>
              <a:gd name="textAreaRight" fmla="*/ 305280 w 471960"/>
              <a:gd name="textAreaTop" fmla="*/ 181800 h 530640"/>
              <a:gd name="textAreaBottom" fmla="*/ 348840 h 53064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0000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4460040" y="3888720"/>
            <a:ext cx="471600" cy="46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7022880" y="3629160"/>
            <a:ext cx="459360" cy="4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3399840" y="3561840"/>
            <a:ext cx="471600" cy="530640"/>
          </a:xfrm>
          <a:custGeom>
            <a:avLst/>
            <a:gdLst>
              <a:gd name="textAreaLeft" fmla="*/ 189360 w 471600"/>
              <a:gd name="textAreaRight" fmla="*/ 305280 w 471600"/>
              <a:gd name="textAreaTop" fmla="*/ 181800 h 530640"/>
              <a:gd name="textAreaBottom" fmla="*/ 348840 h 53064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0000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4"/>
          <a:stretch/>
        </p:blipFill>
        <p:spPr>
          <a:xfrm>
            <a:off x="3976200" y="5744880"/>
            <a:ext cx="798840" cy="785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"/>
          <p:cNvSpPr/>
          <p:nvPr/>
        </p:nvSpPr>
        <p:spPr>
          <a:xfrm>
            <a:off x="2424240" y="4623120"/>
            <a:ext cx="5477400" cy="673920"/>
          </a:xfrm>
          <a:prstGeom prst="line">
            <a:avLst/>
          </a:prstGeom>
          <a:ln w="18000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"/>
          <p:cNvSpPr/>
          <p:nvPr/>
        </p:nvSpPr>
        <p:spPr>
          <a:xfrm>
            <a:off x="2407680" y="5060160"/>
            <a:ext cx="1699200" cy="873360"/>
          </a:xfrm>
          <a:prstGeom prst="line">
            <a:avLst/>
          </a:prstGeom>
          <a:ln w="18000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8" name=""/>
          <p:cNvSpPr/>
          <p:nvPr/>
        </p:nvSpPr>
        <p:spPr>
          <a:xfrm>
            <a:off x="2880360" y="4942080"/>
            <a:ext cx="955440" cy="1075680"/>
          </a:xfrm>
          <a:custGeom>
            <a:avLst/>
            <a:gdLst>
              <a:gd name="textAreaLeft" fmla="*/ 383760 w 955440"/>
              <a:gd name="textAreaRight" fmla="*/ 618120 w 955440"/>
              <a:gd name="textAreaTop" fmla="*/ 368640 h 1075680"/>
              <a:gd name="textAreaBottom" fmla="*/ 707040 h 107568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0000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9" name=""/>
          <p:cNvSpPr/>
          <p:nvPr/>
        </p:nvSpPr>
        <p:spPr>
          <a:xfrm rot="15471600">
            <a:off x="5483520" y="4469400"/>
            <a:ext cx="955080" cy="1075320"/>
          </a:xfrm>
          <a:custGeom>
            <a:avLst/>
            <a:gdLst>
              <a:gd name="textAreaLeft" fmla="*/ 383400 w 955080"/>
              <a:gd name="textAreaRight" fmla="*/ 617760 w 955080"/>
              <a:gd name="textAreaTop" fmla="*/ 368280 h 1075320"/>
              <a:gd name="textAreaBottom" fmla="*/ 707040 h 107532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00ff00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en-US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grpSp>
        <p:nvGrpSpPr>
          <p:cNvPr id="110" name=""/>
          <p:cNvGrpSpPr/>
          <p:nvPr/>
        </p:nvGrpSpPr>
        <p:grpSpPr>
          <a:xfrm>
            <a:off x="681840" y="3722400"/>
            <a:ext cx="1823760" cy="1674360"/>
            <a:chOff x="681840" y="3722400"/>
            <a:chExt cx="1823760" cy="1674360"/>
          </a:xfrm>
        </p:grpSpPr>
        <p:grpSp>
          <p:nvGrpSpPr>
            <p:cNvPr id="111" name=""/>
            <p:cNvGrpSpPr/>
            <p:nvPr/>
          </p:nvGrpSpPr>
          <p:grpSpPr>
            <a:xfrm>
              <a:off x="681840" y="3722400"/>
              <a:ext cx="1823760" cy="1674360"/>
              <a:chOff x="681840" y="3722400"/>
              <a:chExt cx="1823760" cy="1674360"/>
            </a:xfrm>
          </p:grpSpPr>
          <p:grpSp>
            <p:nvGrpSpPr>
              <p:cNvPr id="112" name=""/>
              <p:cNvGrpSpPr/>
              <p:nvPr/>
            </p:nvGrpSpPr>
            <p:grpSpPr>
              <a:xfrm>
                <a:off x="681840" y="3722400"/>
                <a:ext cx="1823760" cy="1674360"/>
                <a:chOff x="681840" y="3722400"/>
                <a:chExt cx="1823760" cy="1674360"/>
              </a:xfrm>
            </p:grpSpPr>
            <p:grpSp>
              <p:nvGrpSpPr>
                <p:cNvPr id="113" name=""/>
                <p:cNvGrpSpPr/>
                <p:nvPr/>
              </p:nvGrpSpPr>
              <p:grpSpPr>
                <a:xfrm>
                  <a:off x="681840" y="3722400"/>
                  <a:ext cx="1823760" cy="1674360"/>
                  <a:chOff x="681840" y="3722400"/>
                  <a:chExt cx="1823760" cy="1674360"/>
                </a:xfrm>
              </p:grpSpPr>
              <p:sp>
                <p:nvSpPr>
                  <p:cNvPr id="114" name=""/>
                  <p:cNvSpPr/>
                  <p:nvPr/>
                </p:nvSpPr>
                <p:spPr>
                  <a:xfrm>
                    <a:off x="1228320" y="4094640"/>
                    <a:ext cx="909000" cy="88200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txBody>
                  <a:bodyPr lIns="90000" rIns="90000" tIns="45000" bIns="45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115" name=""/>
                  <p:cNvSpPr/>
                  <p:nvPr/>
                </p:nvSpPr>
                <p:spPr>
                  <a:xfrm>
                    <a:off x="1685880" y="4554360"/>
                    <a:ext cx="398880" cy="669960"/>
                  </a:xfrm>
                  <a:prstGeom prst="line">
                    <a:avLst/>
                  </a:prstGeom>
                  <a:ln w="72000">
                    <a:solidFill>
                      <a:srgbClr val="ffcc99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26000" rIns="126000" tIns="81000" bIns="81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116" name=""/>
                  <p:cNvSpPr/>
                  <p:nvPr/>
                </p:nvSpPr>
                <p:spPr>
                  <a:xfrm flipH="1">
                    <a:off x="1361520" y="4584240"/>
                    <a:ext cx="274320" cy="453960"/>
                  </a:xfrm>
                  <a:prstGeom prst="line">
                    <a:avLst/>
                  </a:prstGeom>
                  <a:ln w="72000">
                    <a:solidFill>
                      <a:srgbClr val="ffcc99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26000" rIns="126000" tIns="81000" bIns="81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117" name=""/>
                  <p:cNvSpPr/>
                  <p:nvPr/>
                </p:nvSpPr>
                <p:spPr>
                  <a:xfrm flipV="1">
                    <a:off x="1685880" y="4038840"/>
                    <a:ext cx="495000" cy="515520"/>
                  </a:xfrm>
                  <a:prstGeom prst="line">
                    <a:avLst/>
                  </a:prstGeom>
                  <a:ln w="72000">
                    <a:solidFill>
                      <a:srgbClr val="ffcc99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26000" rIns="126000" tIns="81000" bIns="81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118" name=""/>
                  <p:cNvSpPr/>
                  <p:nvPr/>
                </p:nvSpPr>
                <p:spPr>
                  <a:xfrm flipH="1" flipV="1">
                    <a:off x="1540440" y="3942000"/>
                    <a:ext cx="146160" cy="612000"/>
                  </a:xfrm>
                  <a:prstGeom prst="line">
                    <a:avLst/>
                  </a:prstGeom>
                  <a:ln w="72000">
                    <a:solidFill>
                      <a:srgbClr val="ffcc99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26000" rIns="126000" tIns="81000" bIns="81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119" name=""/>
                  <p:cNvSpPr/>
                  <p:nvPr/>
                </p:nvSpPr>
                <p:spPr>
                  <a:xfrm flipH="1" flipV="1">
                    <a:off x="1030680" y="4544280"/>
                    <a:ext cx="655920" cy="10080"/>
                  </a:xfrm>
                  <a:prstGeom prst="line">
                    <a:avLst/>
                  </a:prstGeom>
                  <a:ln w="72000">
                    <a:solidFill>
                      <a:srgbClr val="ffcc99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26000" rIns="126000" tIns="-70920" bIns="-7092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120" name=""/>
                  <p:cNvSpPr/>
                  <p:nvPr/>
                </p:nvSpPr>
                <p:spPr>
                  <a:xfrm>
                    <a:off x="681840" y="4339800"/>
                    <a:ext cx="418680" cy="40716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txBody>
                  <a:bodyPr lIns="90000" rIns="90000" tIns="45000" bIns="45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121" name=""/>
                  <p:cNvSpPr/>
                  <p:nvPr/>
                </p:nvSpPr>
                <p:spPr>
                  <a:xfrm>
                    <a:off x="1960560" y="3722400"/>
                    <a:ext cx="545040" cy="52668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txBody>
                  <a:bodyPr lIns="90000" rIns="90000" tIns="45000" bIns="45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122" name=""/>
                  <p:cNvSpPr/>
                  <p:nvPr/>
                </p:nvSpPr>
                <p:spPr>
                  <a:xfrm>
                    <a:off x="1386360" y="3728880"/>
                    <a:ext cx="300240" cy="29052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txBody>
                  <a:bodyPr lIns="90000" rIns="90000" tIns="45000" bIns="45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123" name=""/>
                  <p:cNvSpPr/>
                  <p:nvPr/>
                </p:nvSpPr>
                <p:spPr>
                  <a:xfrm>
                    <a:off x="1930680" y="5089680"/>
                    <a:ext cx="299880" cy="29088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txBody>
                  <a:bodyPr lIns="90000" rIns="90000" tIns="45000" bIns="45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124" name=""/>
                  <p:cNvSpPr/>
                  <p:nvPr/>
                </p:nvSpPr>
                <p:spPr>
                  <a:xfrm>
                    <a:off x="1047600" y="4928400"/>
                    <a:ext cx="480240" cy="46836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txBody>
                  <a:bodyPr lIns="90000" rIns="90000" tIns="45000" bIns="45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grpSp>
                <p:nvGrpSpPr>
                  <p:cNvPr id="125" name=""/>
                  <p:cNvGrpSpPr/>
                  <p:nvPr/>
                </p:nvGrpSpPr>
                <p:grpSpPr>
                  <a:xfrm>
                    <a:off x="1472760" y="4256640"/>
                    <a:ext cx="635760" cy="410040"/>
                    <a:chOff x="1472760" y="4256640"/>
                    <a:chExt cx="635760" cy="410040"/>
                  </a:xfrm>
                </p:grpSpPr>
                <p:sp>
                  <p:nvSpPr>
                    <p:cNvPr id="126" name=""/>
                    <p:cNvSpPr/>
                    <p:nvPr/>
                  </p:nvSpPr>
                  <p:spPr>
                    <a:xfrm rot="1306800">
                      <a:off x="1503360" y="4286880"/>
                      <a:ext cx="202680" cy="205200"/>
                    </a:xfrm>
                    <a:prstGeom prst="ellipse">
                      <a:avLst/>
                    </a:prstGeom>
                    <a:solidFill>
                      <a:srgbClr val="999999"/>
                    </a:solidFill>
                    <a:ln w="7200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126000" rIns="126000" tIns="64440" bIns="64440" anchor="ctr">
                      <a:noAutofit/>
                    </a:bodyPr>
                    <a:p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p:txBody>
                </p:sp>
                <p:grpSp>
                  <p:nvGrpSpPr>
                    <p:cNvPr id="127" name=""/>
                    <p:cNvGrpSpPr/>
                    <p:nvPr/>
                  </p:nvGrpSpPr>
                  <p:grpSpPr>
                    <a:xfrm>
                      <a:off x="1528920" y="4314600"/>
                      <a:ext cx="149400" cy="147960"/>
                      <a:chOff x="1528920" y="4314600"/>
                      <a:chExt cx="149400" cy="147960"/>
                    </a:xfrm>
                  </p:grpSpPr>
                  <p:sp>
                    <p:nvSpPr>
                      <p:cNvPr id="128" name=""/>
                      <p:cNvSpPr/>
                      <p:nvPr/>
                    </p:nvSpPr>
                    <p:spPr>
                      <a:xfrm rot="1312200">
                        <a:off x="1546920" y="4331520"/>
                        <a:ext cx="114120" cy="114120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7200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lIns="126000" rIns="126000" tIns="0" bIns="0" anchor="ctr">
                        <a:noAutofit/>
                      </a:bodyPr>
                      <a:p>
                        <a:endPara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Arial"/>
                        </a:endParaRPr>
                      </a:p>
                    </p:txBody>
                  </p:sp>
                  <p:sp>
                    <p:nvSpPr>
                      <p:cNvPr id="129" name=""/>
                      <p:cNvSpPr/>
                      <p:nvPr/>
                    </p:nvSpPr>
                    <p:spPr>
                      <a:xfrm rot="1302000">
                        <a:off x="1575720" y="4343040"/>
                        <a:ext cx="36000" cy="35640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lIns="90000" rIns="90000" tIns="-19440" bIns="-19440" anchor="ctr">
                        <a:noAutofit/>
                      </a:bodyPr>
                      <a:p>
                        <a:endParaRPr b="0" lang="en-US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endParaRPr>
                      </a:p>
                    </p:txBody>
                  </p:sp>
                </p:grpSp>
                <p:sp>
                  <p:nvSpPr>
                    <p:cNvPr id="130" name=""/>
                    <p:cNvSpPr/>
                    <p:nvPr/>
                  </p:nvSpPr>
                  <p:spPr>
                    <a:xfrm rot="1305600">
                      <a:off x="1874160" y="4431600"/>
                      <a:ext cx="203760" cy="203400"/>
                    </a:xfrm>
                    <a:prstGeom prst="ellipse">
                      <a:avLst/>
                    </a:prstGeom>
                    <a:solidFill>
                      <a:srgbClr val="999999"/>
                    </a:solidFill>
                    <a:ln w="7200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126000" rIns="126000" tIns="63360" bIns="63360" anchor="ctr">
                      <a:noAutofit/>
                    </a:bodyPr>
                    <a:p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p:txBody>
                </p:sp>
                <p:grpSp>
                  <p:nvGrpSpPr>
                    <p:cNvPr id="131" name=""/>
                    <p:cNvGrpSpPr/>
                    <p:nvPr/>
                  </p:nvGrpSpPr>
                  <p:grpSpPr>
                    <a:xfrm>
                      <a:off x="1902240" y="4459320"/>
                      <a:ext cx="147960" cy="150120"/>
                      <a:chOff x="1902240" y="4459320"/>
                      <a:chExt cx="147960" cy="150120"/>
                    </a:xfrm>
                  </p:grpSpPr>
                  <p:sp>
                    <p:nvSpPr>
                      <p:cNvPr id="132" name=""/>
                      <p:cNvSpPr/>
                      <p:nvPr/>
                    </p:nvSpPr>
                    <p:spPr>
                      <a:xfrm rot="1294200">
                        <a:off x="1916640" y="4476600"/>
                        <a:ext cx="116640" cy="114480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7200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lIns="126000" rIns="126000" tIns="360" bIns="360" anchor="ctr">
                        <a:noAutofit/>
                      </a:bodyPr>
                      <a:p>
                        <a:endPara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Arial"/>
                        </a:endParaRPr>
                      </a:p>
                    </p:txBody>
                  </p:sp>
                  <p:sp>
                    <p:nvSpPr>
                      <p:cNvPr id="133" name=""/>
                      <p:cNvSpPr/>
                      <p:nvPr/>
                    </p:nvSpPr>
                    <p:spPr>
                      <a:xfrm rot="1326600">
                        <a:off x="1945440" y="4488120"/>
                        <a:ext cx="37440" cy="36720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lIns="90000" rIns="90000" tIns="-19080" bIns="-19080" anchor="ctr">
                        <a:noAutofit/>
                      </a:bodyPr>
                      <a:p>
                        <a:endParaRPr b="0" lang="en-US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endParaRPr>
                      </a:p>
                    </p:txBody>
                  </p:sp>
                </p:grpSp>
              </p:grpSp>
              <p:sp>
                <p:nvSpPr>
                  <p:cNvPr id="134" name=""/>
                  <p:cNvSpPr/>
                  <p:nvPr/>
                </p:nvSpPr>
                <p:spPr>
                  <a:xfrm>
                    <a:off x="1439280" y="4654440"/>
                    <a:ext cx="454320" cy="187200"/>
                  </a:xfrm>
                  <a:custGeom>
                    <a:avLst/>
                    <a:gdLst/>
                    <a:ahLst/>
                    <a:rect l="0" t="0" r="r" b="b"/>
                    <a:pathLst>
                      <a:path fill="none" w="1262" h="520">
                        <a:moveTo>
                          <a:pt x="0" y="0"/>
                        </a:moveTo>
                        <a:cubicBezTo>
                          <a:pt x="473" y="837"/>
                          <a:pt x="1262" y="413"/>
                          <a:pt x="1262" y="413"/>
                        </a:cubicBezTo>
                      </a:path>
                    </a:pathLst>
                  </a:custGeom>
                  <a:ln w="36000">
                    <a:solidFill>
                      <a:srgbClr val="cc6633"/>
                    </a:solidFill>
                    <a:round/>
                  </a:ln>
                </p:spPr>
                <p:txBody>
                  <a:bodyPr lIns="108000" rIns="108000" tIns="63000" bIns="63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</p:grpSp>
          </p:grpSp>
        </p:grpSp>
      </p:grpSp>
      <p:sp>
        <p:nvSpPr>
          <p:cNvPr id="135" name=""/>
          <p:cNvSpPr txBox="1"/>
          <p:nvPr/>
        </p:nvSpPr>
        <p:spPr>
          <a:xfrm>
            <a:off x="621720" y="5354280"/>
            <a:ext cx="1556280" cy="7441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pPr algn="ctr"/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</a:rPr>
              <a:t>Intelligent 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/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</a:rPr>
              <a:t>Agent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"/>
          <p:cNvSpPr txBox="1"/>
          <p:nvPr/>
        </p:nvSpPr>
        <p:spPr>
          <a:xfrm>
            <a:off x="2586960" y="1251360"/>
            <a:ext cx="6717240" cy="16027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ctr" anchorCtr="1">
            <a:noAutofit/>
          </a:bodyPr>
          <a:p>
            <a:pPr algn="ctr">
              <a:spcAft>
                <a:spcPts val="283"/>
              </a:spcAft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Anton Kolonin</a:t>
            </a:r>
            <a:endParaRPr b="0" lang="en-US" sz="2600" strike="noStrike" u="none">
              <a:solidFill>
                <a:srgbClr val="ffffff"/>
              </a:solidFill>
              <a:uFillTx/>
              <a:latin typeface="Times New Roman"/>
            </a:endParaRPr>
          </a:p>
          <a:p>
            <a:pPr algn="ctr">
              <a:spcAft>
                <a:spcPts val="283"/>
              </a:spcAft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lang="en-US" sz="2200" strike="noStrike" u="sng">
                <a:solidFill>
                  <a:srgbClr val="ffffff"/>
                </a:solidFill>
                <a:uFillTx/>
                <a:latin typeface="Arial"/>
                <a:ea typeface="Arial"/>
                <a:hlinkClick r:id="rId1"/>
              </a:rPr>
              <a:t>akolonin@aigents.com</a:t>
            </a:r>
            <a:endParaRPr b="0" lang="en-US" sz="2200" strike="noStrike" u="none">
              <a:solidFill>
                <a:srgbClr val="ffffff"/>
              </a:solidFill>
              <a:uFillTx/>
              <a:latin typeface="Times New Roman"/>
            </a:endParaRPr>
          </a:p>
          <a:p>
            <a:pPr algn="ctr">
              <a:spcAft>
                <a:spcPts val="283"/>
              </a:spcAft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Telegram/GitHub: akolonin</a:t>
            </a:r>
            <a:endParaRPr b="0" lang="en-US" sz="2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03" name=""/>
          <p:cNvSpPr txBox="1"/>
          <p:nvPr/>
        </p:nvSpPr>
        <p:spPr>
          <a:xfrm>
            <a:off x="1080000" y="576000"/>
            <a:ext cx="100800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Thank you for attention! Questions?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04" name="" descr=""/>
          <p:cNvPicPr/>
          <p:nvPr/>
        </p:nvPicPr>
        <p:blipFill>
          <a:blip r:embed="rId2"/>
          <a:stretch/>
        </p:blipFill>
        <p:spPr>
          <a:xfrm>
            <a:off x="2642400" y="4136400"/>
            <a:ext cx="2095200" cy="205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5" name=""/>
          <p:cNvSpPr txBox="1"/>
          <p:nvPr/>
        </p:nvSpPr>
        <p:spPr>
          <a:xfrm>
            <a:off x="1621800" y="3031200"/>
            <a:ext cx="4114800" cy="106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Workshop recording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/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on the subject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06" name=""/>
          <p:cNvSpPr txBox="1"/>
          <p:nvPr/>
        </p:nvSpPr>
        <p:spPr>
          <a:xfrm>
            <a:off x="5965200" y="2919960"/>
            <a:ext cx="4800600" cy="191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Anton Kolonin &amp; Vladimir Kryukov, Computational Concept of the Psyche, Neuroinformatics-2025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07" name="" descr=""/>
          <p:cNvPicPr/>
          <p:nvPr/>
        </p:nvPicPr>
        <p:blipFill>
          <a:blip r:embed="rId3"/>
          <a:stretch/>
        </p:blipFill>
        <p:spPr>
          <a:xfrm>
            <a:off x="7336800" y="4136400"/>
            <a:ext cx="1980720" cy="1993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6041880" y="1324080"/>
            <a:ext cx="0" cy="4862520"/>
          </a:xfrm>
          <a:prstGeom prst="line">
            <a:avLst/>
          </a:prstGeom>
          <a:ln w="0">
            <a:solidFill>
              <a:srgbClr val="333333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126720" y="-32040"/>
            <a:ext cx="11868480" cy="9464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pPr algn="ctr"/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</a:rPr>
              <a:t>Neuro-Symbolic Integration for Interpretable AI 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39" name=""/>
          <p:cNvGrpSpPr/>
          <p:nvPr/>
        </p:nvGrpSpPr>
        <p:grpSpPr>
          <a:xfrm>
            <a:off x="7009920" y="1179000"/>
            <a:ext cx="4792680" cy="5320080"/>
            <a:chOff x="7009920" y="1179000"/>
            <a:chExt cx="4792680" cy="5320080"/>
          </a:xfrm>
        </p:grpSpPr>
        <p:sp>
          <p:nvSpPr>
            <p:cNvPr id="140" name=""/>
            <p:cNvSpPr/>
            <p:nvPr/>
          </p:nvSpPr>
          <p:spPr>
            <a:xfrm>
              <a:off x="7009920" y="1179000"/>
              <a:ext cx="661680" cy="59544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Hooves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1" name=""/>
            <p:cNvSpPr/>
            <p:nvPr/>
          </p:nvSpPr>
          <p:spPr>
            <a:xfrm>
              <a:off x="7755120" y="1179360"/>
              <a:ext cx="662040" cy="59580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Tail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2" name=""/>
            <p:cNvSpPr/>
            <p:nvPr/>
          </p:nvSpPr>
          <p:spPr>
            <a:xfrm>
              <a:off x="8499960" y="1179720"/>
              <a:ext cx="662040" cy="59580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White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3" name=""/>
            <p:cNvSpPr/>
            <p:nvPr/>
          </p:nvSpPr>
          <p:spPr>
            <a:xfrm>
              <a:off x="9245160" y="1180080"/>
              <a:ext cx="661680" cy="59580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Black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4" name=""/>
            <p:cNvSpPr/>
            <p:nvPr/>
          </p:nvSpPr>
          <p:spPr>
            <a:xfrm>
              <a:off x="9990000" y="1180800"/>
              <a:ext cx="661680" cy="59544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Brown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5" name=""/>
            <p:cNvSpPr/>
            <p:nvPr/>
          </p:nvSpPr>
          <p:spPr>
            <a:xfrm>
              <a:off x="7425000" y="2115720"/>
              <a:ext cx="661680" cy="59544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AND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6" name=""/>
            <p:cNvSpPr/>
            <p:nvPr/>
          </p:nvSpPr>
          <p:spPr>
            <a:xfrm>
              <a:off x="8831160" y="2116080"/>
              <a:ext cx="662040" cy="59544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AND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7" name=""/>
            <p:cNvSpPr/>
            <p:nvPr/>
          </p:nvSpPr>
          <p:spPr>
            <a:xfrm>
              <a:off x="9077760" y="3816360"/>
              <a:ext cx="661680" cy="59580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AND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8" name=""/>
            <p:cNvSpPr/>
            <p:nvPr/>
          </p:nvSpPr>
          <p:spPr>
            <a:xfrm>
              <a:off x="9576720" y="2925360"/>
              <a:ext cx="661680" cy="59544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OR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9" name=""/>
            <p:cNvSpPr/>
            <p:nvPr/>
          </p:nvSpPr>
          <p:spPr>
            <a:xfrm>
              <a:off x="10735200" y="1181520"/>
              <a:ext cx="662040" cy="59544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Red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0" name=""/>
            <p:cNvSpPr txBox="1"/>
            <p:nvPr/>
          </p:nvSpPr>
          <p:spPr>
            <a:xfrm>
              <a:off x="7663320" y="4880160"/>
              <a:ext cx="4139280" cy="16189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90000" rIns="90000" tIns="45000" bIns="45000" anchor="t">
              <a:noAutofit/>
            </a:bodyPr>
            <a:p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(Hooves AND Tail) AND NOT Red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((White and Black) OR Brown)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r>
                <a:rPr b="0" lang="en-US" sz="4800" strike="noStrike" u="none">
                  <a:solidFill>
                    <a:srgbClr val="000000"/>
                  </a:solidFill>
                  <a:uFillTx/>
                  <a:latin typeface="Arial"/>
                </a:rPr>
                <a:t>  </a:t>
              </a:r>
              <a:r>
                <a:rPr b="0" lang="en-US" sz="4800" strike="noStrike" u="none">
                  <a:solidFill>
                    <a:srgbClr val="000000"/>
                  </a:solidFill>
                  <a:uFillTx/>
                  <a:latin typeface="Arial"/>
                </a:rPr>
                <a:t>=&gt; Horse</a:t>
              </a:r>
              <a:endParaRPr b="0" lang="en-US" sz="4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cxnSp>
          <p:nvCxnSpPr>
            <p:cNvPr id="151" name=""/>
            <p:cNvCxnSpPr>
              <a:stCxn id="140" idx="4"/>
              <a:endCxn id="145" idx="1"/>
            </p:cNvCxnSpPr>
            <p:nvPr/>
          </p:nvCxnSpPr>
          <p:spPr>
            <a:xfrm>
              <a:off x="7340760" y="1774440"/>
              <a:ext cx="181440" cy="42876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52" name=""/>
            <p:cNvCxnSpPr>
              <a:stCxn id="141" idx="4"/>
              <a:endCxn id="145" idx="7"/>
            </p:cNvCxnSpPr>
            <p:nvPr/>
          </p:nvCxnSpPr>
          <p:spPr>
            <a:xfrm flipH="1">
              <a:off x="7989840" y="1775160"/>
              <a:ext cx="96840" cy="42804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53" name=""/>
            <p:cNvCxnSpPr>
              <a:stCxn id="145" idx="5"/>
              <a:endCxn id="147" idx="1"/>
            </p:cNvCxnSpPr>
            <p:nvPr/>
          </p:nvCxnSpPr>
          <p:spPr>
            <a:xfrm>
              <a:off x="7989840" y="2624040"/>
              <a:ext cx="1185120" cy="127980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54" name=""/>
            <p:cNvCxnSpPr>
              <a:stCxn id="142" idx="4"/>
              <a:endCxn id="146" idx="1"/>
            </p:cNvCxnSpPr>
            <p:nvPr/>
          </p:nvCxnSpPr>
          <p:spPr>
            <a:xfrm>
              <a:off x="8831160" y="1775520"/>
              <a:ext cx="97200" cy="42804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55" name=""/>
            <p:cNvCxnSpPr>
              <a:stCxn id="143" idx="4"/>
              <a:endCxn id="146" idx="7"/>
            </p:cNvCxnSpPr>
            <p:nvPr/>
          </p:nvCxnSpPr>
          <p:spPr>
            <a:xfrm flipH="1">
              <a:off x="9396360" y="1775880"/>
              <a:ext cx="180000" cy="42768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56" name=""/>
            <p:cNvCxnSpPr>
              <a:stCxn id="144" idx="4"/>
              <a:endCxn id="148" idx="0"/>
            </p:cNvCxnSpPr>
            <p:nvPr/>
          </p:nvCxnSpPr>
          <p:spPr>
            <a:xfrm flipH="1">
              <a:off x="9907560" y="1776240"/>
              <a:ext cx="413640" cy="114948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57" name=""/>
            <p:cNvCxnSpPr>
              <a:stCxn id="146" idx="5"/>
              <a:endCxn id="148" idx="1"/>
            </p:cNvCxnSpPr>
            <p:nvPr/>
          </p:nvCxnSpPr>
          <p:spPr>
            <a:xfrm>
              <a:off x="9396360" y="2624400"/>
              <a:ext cx="277560" cy="38844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58" name=""/>
            <p:cNvCxnSpPr>
              <a:stCxn id="148" idx="2"/>
              <a:endCxn id="147" idx="7"/>
            </p:cNvCxnSpPr>
            <p:nvPr/>
          </p:nvCxnSpPr>
          <p:spPr>
            <a:xfrm flipH="1">
              <a:off x="9642600" y="3520800"/>
              <a:ext cx="265320" cy="38304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59" name=""/>
            <p:cNvCxnSpPr>
              <a:stCxn id="147" idx="4"/>
            </p:cNvCxnSpPr>
            <p:nvPr/>
          </p:nvCxnSpPr>
          <p:spPr>
            <a:xfrm>
              <a:off x="9408600" y="4412160"/>
              <a:ext cx="5760" cy="54360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  <p:sp>
        <p:nvSpPr>
          <p:cNvPr id="160" name=""/>
          <p:cNvSpPr/>
          <p:nvPr/>
        </p:nvSpPr>
        <p:spPr>
          <a:xfrm>
            <a:off x="5226840" y="2158200"/>
            <a:ext cx="1737720" cy="1020960"/>
          </a:xfrm>
          <a:prstGeom prst="rightArrow">
            <a:avLst>
              <a:gd name="adj1" fmla="val 50000"/>
              <a:gd name="adj2" fmla="val 42551"/>
            </a:avLst>
          </a:prstGeom>
          <a:solidFill>
            <a:srgbClr val="3deb3d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600" strike="noStrike" u="none">
                <a:solidFill>
                  <a:srgbClr val="000000"/>
                </a:solidFill>
                <a:uFillTx/>
                <a:latin typeface="Arial"/>
              </a:rPr>
              <a:t>Explain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 flipH="1">
            <a:off x="5020560" y="3179520"/>
            <a:ext cx="1737000" cy="1020960"/>
          </a:xfrm>
          <a:prstGeom prst="rightArrow">
            <a:avLst>
              <a:gd name="adj1" fmla="val 50000"/>
              <a:gd name="adj2" fmla="val 42533"/>
            </a:avLst>
          </a:prstGeom>
          <a:solidFill>
            <a:srgbClr val="3deb3d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trike="noStrike" u="none">
                <a:solidFill>
                  <a:srgbClr val="000000"/>
                </a:solidFill>
                <a:uFillTx/>
                <a:latin typeface="Arial"/>
                <a:ea typeface="Arial Unicode MS"/>
              </a:rPr>
              <a:t> </a:t>
            </a:r>
            <a:r>
              <a:rPr b="0" lang="en-US" sz="2600" strike="noStrike" u="none">
                <a:solidFill>
                  <a:srgbClr val="000000"/>
                </a:solidFill>
                <a:uFillTx/>
                <a:latin typeface="Arial"/>
              </a:rPr>
              <a:t>Transfer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593000" y="4812480"/>
            <a:ext cx="2082600" cy="154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"/>
          <p:cNvSpPr/>
          <p:nvPr/>
        </p:nvSpPr>
        <p:spPr>
          <a:xfrm>
            <a:off x="797760" y="1179720"/>
            <a:ext cx="661680" cy="59580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1542960" y="1180080"/>
            <a:ext cx="661680" cy="59580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2287800" y="1180800"/>
            <a:ext cx="662040" cy="595440"/>
          </a:xfrm>
          <a:prstGeom prst="ellipse">
            <a:avLst/>
          </a:prstGeom>
          <a:solidFill>
            <a:srgbClr val="ffffff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3032640" y="1181160"/>
            <a:ext cx="662040" cy="595440"/>
          </a:xfrm>
          <a:prstGeom prst="ellipse">
            <a:avLst/>
          </a:prstGeom>
          <a:solidFill>
            <a:srgbClr val="00000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3777840" y="1181520"/>
            <a:ext cx="661680" cy="595440"/>
          </a:xfrm>
          <a:prstGeom prst="ellipse">
            <a:avLst/>
          </a:prstGeom>
          <a:solidFill>
            <a:srgbClr val="996633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4523400" y="1182240"/>
            <a:ext cx="661680" cy="595440"/>
          </a:xfrm>
          <a:prstGeom prst="ellipse">
            <a:avLst/>
          </a:prstGeom>
          <a:solidFill>
            <a:srgbClr val="ff000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939960" y="1261800"/>
            <a:ext cx="413640" cy="42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1670400" y="1261800"/>
            <a:ext cx="412200" cy="42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1" name=""/>
          <p:cNvSpPr/>
          <p:nvPr/>
        </p:nvSpPr>
        <p:spPr>
          <a:xfrm>
            <a:off x="797760" y="2070360"/>
            <a:ext cx="661680" cy="59508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1542960" y="2070720"/>
            <a:ext cx="661680" cy="595440"/>
          </a:xfrm>
          <a:prstGeom prst="ellipse">
            <a:avLst/>
          </a:prstGeom>
          <a:solidFill>
            <a:srgbClr val="cccccc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/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2287800" y="2071080"/>
            <a:ext cx="662040" cy="59544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3032640" y="2071440"/>
            <a:ext cx="662040" cy="595440"/>
          </a:xfrm>
          <a:prstGeom prst="ellipse">
            <a:avLst/>
          </a:prstGeom>
          <a:solidFill>
            <a:srgbClr val="cccccc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/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777840" y="2072160"/>
            <a:ext cx="661680" cy="595080"/>
          </a:xfrm>
          <a:prstGeom prst="ellipse">
            <a:avLst/>
          </a:prstGeom>
          <a:solidFill>
            <a:srgbClr val="cccccc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/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4523400" y="2072520"/>
            <a:ext cx="661680" cy="59580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1543680" y="2964240"/>
            <a:ext cx="661680" cy="595800"/>
          </a:xfrm>
          <a:prstGeom prst="ellipse">
            <a:avLst/>
          </a:prstGeom>
          <a:solidFill>
            <a:srgbClr val="cccccc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/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2288160" y="2964600"/>
            <a:ext cx="662040" cy="59580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3033360" y="2965320"/>
            <a:ext cx="661680" cy="595440"/>
          </a:xfrm>
          <a:prstGeom prst="ellipse">
            <a:avLst/>
          </a:prstGeom>
          <a:solidFill>
            <a:srgbClr val="cccccc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/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3778200" y="2965680"/>
            <a:ext cx="661680" cy="59580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798480" y="3857760"/>
            <a:ext cx="661680" cy="59544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1544040" y="3858480"/>
            <a:ext cx="661680" cy="59508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2288520" y="3858840"/>
            <a:ext cx="662040" cy="595440"/>
          </a:xfrm>
          <a:prstGeom prst="ellipse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3033720" y="3858840"/>
            <a:ext cx="661680" cy="59580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3778560" y="3859200"/>
            <a:ext cx="661680" cy="59580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4523760" y="3860280"/>
            <a:ext cx="662040" cy="59544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87" name=""/>
          <p:cNvCxnSpPr>
            <a:stCxn id="177" idx="4"/>
            <a:endCxn id="181" idx="0"/>
          </p:cNvCxnSpPr>
          <p:nvPr/>
        </p:nvCxnSpPr>
        <p:spPr>
          <a:xfrm flipH="1">
            <a:off x="1129320" y="3560040"/>
            <a:ext cx="745560" cy="2980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88" name=""/>
          <p:cNvCxnSpPr>
            <a:stCxn id="177" idx="4"/>
            <a:endCxn id="182" idx="0"/>
          </p:cNvCxnSpPr>
          <p:nvPr/>
        </p:nvCxnSpPr>
        <p:spPr>
          <a:xfrm>
            <a:off x="1874520" y="3560040"/>
            <a:ext cx="720" cy="298800"/>
          </a:xfrm>
          <a:prstGeom prst="straightConnector1">
            <a:avLst/>
          </a:prstGeom>
          <a:ln w="0">
            <a:solidFill>
              <a:srgbClr val="808080"/>
            </a:solidFill>
            <a:tailEnd len="med" type="triangle" w="med"/>
          </a:ln>
        </p:spPr>
      </p:cxnSp>
      <p:cxnSp>
        <p:nvCxnSpPr>
          <p:cNvPr id="189" name=""/>
          <p:cNvCxnSpPr>
            <a:stCxn id="177" idx="4"/>
            <a:endCxn id="183" idx="0"/>
          </p:cNvCxnSpPr>
          <p:nvPr/>
        </p:nvCxnSpPr>
        <p:spPr>
          <a:xfrm>
            <a:off x="1874520" y="3560040"/>
            <a:ext cx="745560" cy="29916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90" name=""/>
          <p:cNvCxnSpPr>
            <a:stCxn id="178" idx="4"/>
            <a:endCxn id="183" idx="0"/>
          </p:cNvCxnSpPr>
          <p:nvPr/>
        </p:nvCxnSpPr>
        <p:spPr>
          <a:xfrm>
            <a:off x="2619360" y="3560400"/>
            <a:ext cx="72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1" name=""/>
          <p:cNvCxnSpPr>
            <a:stCxn id="178" idx="4"/>
            <a:endCxn id="182" idx="0"/>
          </p:cNvCxnSpPr>
          <p:nvPr/>
        </p:nvCxnSpPr>
        <p:spPr>
          <a:xfrm flipH="1">
            <a:off x="1874880" y="3560400"/>
            <a:ext cx="744840" cy="29844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2" name=""/>
          <p:cNvCxnSpPr>
            <a:stCxn id="178" idx="4"/>
            <a:endCxn id="184" idx="0"/>
          </p:cNvCxnSpPr>
          <p:nvPr/>
        </p:nvCxnSpPr>
        <p:spPr>
          <a:xfrm>
            <a:off x="2619360" y="3560400"/>
            <a:ext cx="74556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3" name=""/>
          <p:cNvCxnSpPr>
            <a:stCxn id="179" idx="4"/>
            <a:endCxn id="184" idx="0"/>
          </p:cNvCxnSpPr>
          <p:nvPr/>
        </p:nvCxnSpPr>
        <p:spPr>
          <a:xfrm>
            <a:off x="3364200" y="3560760"/>
            <a:ext cx="720" cy="29844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4" name=""/>
          <p:cNvCxnSpPr>
            <a:stCxn id="179" idx="4"/>
            <a:endCxn id="183" idx="0"/>
          </p:cNvCxnSpPr>
          <p:nvPr/>
        </p:nvCxnSpPr>
        <p:spPr>
          <a:xfrm flipH="1">
            <a:off x="2619720" y="3560760"/>
            <a:ext cx="744840" cy="29844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95" name=""/>
          <p:cNvCxnSpPr>
            <a:stCxn id="179" idx="4"/>
            <a:endCxn id="185" idx="0"/>
          </p:cNvCxnSpPr>
          <p:nvPr/>
        </p:nvCxnSpPr>
        <p:spPr>
          <a:xfrm>
            <a:off x="3364200" y="3560760"/>
            <a:ext cx="74556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6" name=""/>
          <p:cNvCxnSpPr>
            <a:stCxn id="180" idx="4"/>
            <a:endCxn id="184" idx="0"/>
          </p:cNvCxnSpPr>
          <p:nvPr/>
        </p:nvCxnSpPr>
        <p:spPr>
          <a:xfrm flipH="1">
            <a:off x="3364560" y="3561480"/>
            <a:ext cx="744840" cy="29772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7" name=""/>
          <p:cNvCxnSpPr>
            <a:stCxn id="180" idx="4"/>
            <a:endCxn id="185" idx="0"/>
          </p:cNvCxnSpPr>
          <p:nvPr/>
        </p:nvCxnSpPr>
        <p:spPr>
          <a:xfrm>
            <a:off x="4109040" y="3561480"/>
            <a:ext cx="720" cy="2980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8" name=""/>
          <p:cNvCxnSpPr>
            <a:stCxn id="180" idx="4"/>
            <a:endCxn id="186" idx="0"/>
          </p:cNvCxnSpPr>
          <p:nvPr/>
        </p:nvCxnSpPr>
        <p:spPr>
          <a:xfrm>
            <a:off x="4109040" y="3561480"/>
            <a:ext cx="746280" cy="2991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9" name=""/>
          <p:cNvCxnSpPr/>
          <p:nvPr/>
        </p:nvCxnSpPr>
        <p:spPr>
          <a:xfrm>
            <a:off x="1113480" y="2666880"/>
            <a:ext cx="746280" cy="2991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0" name=""/>
          <p:cNvCxnSpPr/>
          <p:nvPr/>
        </p:nvCxnSpPr>
        <p:spPr>
          <a:xfrm>
            <a:off x="1859040" y="2667240"/>
            <a:ext cx="720" cy="29880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1" name=""/>
          <p:cNvCxnSpPr/>
          <p:nvPr/>
        </p:nvCxnSpPr>
        <p:spPr>
          <a:xfrm>
            <a:off x="1859040" y="2667240"/>
            <a:ext cx="745920" cy="2991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2" name=""/>
          <p:cNvCxnSpPr/>
          <p:nvPr/>
        </p:nvCxnSpPr>
        <p:spPr>
          <a:xfrm>
            <a:off x="2603880" y="2667960"/>
            <a:ext cx="1080" cy="29844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3" name=""/>
          <p:cNvCxnSpPr/>
          <p:nvPr/>
        </p:nvCxnSpPr>
        <p:spPr>
          <a:xfrm flipH="1">
            <a:off x="1859400" y="2667960"/>
            <a:ext cx="744840" cy="2980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4" name=""/>
          <p:cNvCxnSpPr/>
          <p:nvPr/>
        </p:nvCxnSpPr>
        <p:spPr>
          <a:xfrm>
            <a:off x="2603880" y="2667960"/>
            <a:ext cx="74556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5" name=""/>
          <p:cNvCxnSpPr/>
          <p:nvPr/>
        </p:nvCxnSpPr>
        <p:spPr>
          <a:xfrm>
            <a:off x="3348720" y="2668320"/>
            <a:ext cx="720" cy="29844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6" name=""/>
          <p:cNvCxnSpPr/>
          <p:nvPr/>
        </p:nvCxnSpPr>
        <p:spPr>
          <a:xfrm flipH="1">
            <a:off x="2604600" y="2668320"/>
            <a:ext cx="744480" cy="2980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7" name=""/>
          <p:cNvCxnSpPr/>
          <p:nvPr/>
        </p:nvCxnSpPr>
        <p:spPr>
          <a:xfrm>
            <a:off x="3348720" y="2668320"/>
            <a:ext cx="745920" cy="2991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8" name=""/>
          <p:cNvCxnSpPr/>
          <p:nvPr/>
        </p:nvCxnSpPr>
        <p:spPr>
          <a:xfrm flipH="1">
            <a:off x="3349080" y="2668680"/>
            <a:ext cx="745200" cy="29808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9" name=""/>
          <p:cNvCxnSpPr/>
          <p:nvPr/>
        </p:nvCxnSpPr>
        <p:spPr>
          <a:xfrm>
            <a:off x="4093920" y="2668680"/>
            <a:ext cx="72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10" name=""/>
          <p:cNvCxnSpPr/>
          <p:nvPr/>
        </p:nvCxnSpPr>
        <p:spPr>
          <a:xfrm flipH="1">
            <a:off x="4094280" y="2669400"/>
            <a:ext cx="745200" cy="2980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11" name=""/>
          <p:cNvCxnSpPr/>
          <p:nvPr/>
        </p:nvCxnSpPr>
        <p:spPr>
          <a:xfrm>
            <a:off x="1123920" y="1773720"/>
            <a:ext cx="72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12" name=""/>
          <p:cNvCxnSpPr/>
          <p:nvPr/>
        </p:nvCxnSpPr>
        <p:spPr>
          <a:xfrm>
            <a:off x="1123920" y="1773720"/>
            <a:ext cx="746280" cy="29880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13" name=""/>
          <p:cNvCxnSpPr/>
          <p:nvPr/>
        </p:nvCxnSpPr>
        <p:spPr>
          <a:xfrm flipH="1">
            <a:off x="1124280" y="1774080"/>
            <a:ext cx="745200" cy="298440"/>
          </a:xfrm>
          <a:prstGeom prst="straightConnector1">
            <a:avLst/>
          </a:prstGeom>
          <a:ln w="18000">
            <a:solidFill>
              <a:srgbClr val="999999"/>
            </a:solidFill>
            <a:round/>
            <a:tailEnd len="med" type="triangle" w="med"/>
          </a:ln>
        </p:spPr>
      </p:cxnSp>
      <p:cxnSp>
        <p:nvCxnSpPr>
          <p:cNvPr id="214" name=""/>
          <p:cNvCxnSpPr/>
          <p:nvPr/>
        </p:nvCxnSpPr>
        <p:spPr>
          <a:xfrm>
            <a:off x="1869120" y="1774080"/>
            <a:ext cx="1080" cy="29844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15" name=""/>
          <p:cNvCxnSpPr/>
          <p:nvPr/>
        </p:nvCxnSpPr>
        <p:spPr>
          <a:xfrm>
            <a:off x="1869120" y="1774080"/>
            <a:ext cx="74592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16" name=""/>
          <p:cNvCxnSpPr/>
          <p:nvPr/>
        </p:nvCxnSpPr>
        <p:spPr>
          <a:xfrm>
            <a:off x="2614320" y="1774440"/>
            <a:ext cx="720" cy="29844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17" name=""/>
          <p:cNvCxnSpPr/>
          <p:nvPr/>
        </p:nvCxnSpPr>
        <p:spPr>
          <a:xfrm flipH="1">
            <a:off x="1869840" y="1774440"/>
            <a:ext cx="744840" cy="2980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18" name=""/>
          <p:cNvCxnSpPr/>
          <p:nvPr/>
        </p:nvCxnSpPr>
        <p:spPr>
          <a:xfrm>
            <a:off x="2614320" y="1774440"/>
            <a:ext cx="745920" cy="29880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19" name=""/>
          <p:cNvCxnSpPr/>
          <p:nvPr/>
        </p:nvCxnSpPr>
        <p:spPr>
          <a:xfrm>
            <a:off x="3359160" y="1775160"/>
            <a:ext cx="1080" cy="29808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20" name=""/>
          <p:cNvCxnSpPr/>
          <p:nvPr/>
        </p:nvCxnSpPr>
        <p:spPr>
          <a:xfrm flipH="1">
            <a:off x="2614680" y="1775160"/>
            <a:ext cx="744840" cy="29772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21" name=""/>
          <p:cNvCxnSpPr/>
          <p:nvPr/>
        </p:nvCxnSpPr>
        <p:spPr>
          <a:xfrm>
            <a:off x="3359160" y="1775160"/>
            <a:ext cx="745560" cy="29844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22" name=""/>
          <p:cNvCxnSpPr/>
          <p:nvPr/>
        </p:nvCxnSpPr>
        <p:spPr>
          <a:xfrm flipH="1">
            <a:off x="3359880" y="1775520"/>
            <a:ext cx="744480" cy="29772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23" name=""/>
          <p:cNvCxnSpPr/>
          <p:nvPr/>
        </p:nvCxnSpPr>
        <p:spPr>
          <a:xfrm>
            <a:off x="4104000" y="1775520"/>
            <a:ext cx="720" cy="29808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24" name=""/>
          <p:cNvCxnSpPr/>
          <p:nvPr/>
        </p:nvCxnSpPr>
        <p:spPr>
          <a:xfrm flipH="1">
            <a:off x="4104360" y="1776240"/>
            <a:ext cx="745560" cy="2973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25" name=""/>
          <p:cNvCxnSpPr/>
          <p:nvPr/>
        </p:nvCxnSpPr>
        <p:spPr>
          <a:xfrm>
            <a:off x="4104000" y="1775520"/>
            <a:ext cx="746280" cy="2991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26" name=""/>
          <p:cNvCxnSpPr/>
          <p:nvPr/>
        </p:nvCxnSpPr>
        <p:spPr>
          <a:xfrm>
            <a:off x="4849200" y="1774440"/>
            <a:ext cx="720" cy="29844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sp>
        <p:nvSpPr>
          <p:cNvPr id="227" name=""/>
          <p:cNvSpPr txBox="1"/>
          <p:nvPr/>
        </p:nvSpPr>
        <p:spPr>
          <a:xfrm>
            <a:off x="1881360" y="1641600"/>
            <a:ext cx="57348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"/>
          <p:cNvSpPr txBox="1"/>
          <p:nvPr/>
        </p:nvSpPr>
        <p:spPr>
          <a:xfrm>
            <a:off x="2791440" y="3638880"/>
            <a:ext cx="573480" cy="43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" name=""/>
          <p:cNvSpPr txBox="1"/>
          <p:nvPr/>
        </p:nvSpPr>
        <p:spPr>
          <a:xfrm>
            <a:off x="2791440" y="2538360"/>
            <a:ext cx="57348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"/>
          <p:cNvSpPr txBox="1"/>
          <p:nvPr/>
        </p:nvSpPr>
        <p:spPr>
          <a:xfrm>
            <a:off x="3613320" y="2708280"/>
            <a:ext cx="57348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"/>
          <p:cNvSpPr txBox="1"/>
          <p:nvPr/>
        </p:nvSpPr>
        <p:spPr>
          <a:xfrm>
            <a:off x="4104000" y="1686960"/>
            <a:ext cx="57384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"/>
          <p:cNvSpPr txBox="1"/>
          <p:nvPr/>
        </p:nvSpPr>
        <p:spPr>
          <a:xfrm>
            <a:off x="1881360" y="3643920"/>
            <a:ext cx="57348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"/>
          <p:cNvSpPr txBox="1"/>
          <p:nvPr/>
        </p:nvSpPr>
        <p:spPr>
          <a:xfrm>
            <a:off x="1219680" y="1517040"/>
            <a:ext cx="57348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"/>
          <p:cNvSpPr txBox="1"/>
          <p:nvPr/>
        </p:nvSpPr>
        <p:spPr>
          <a:xfrm>
            <a:off x="2708640" y="1602360"/>
            <a:ext cx="57384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"/>
          <p:cNvSpPr txBox="1"/>
          <p:nvPr/>
        </p:nvSpPr>
        <p:spPr>
          <a:xfrm>
            <a:off x="3364920" y="1640160"/>
            <a:ext cx="573840" cy="4312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6" name=""/>
          <p:cNvCxnSpPr/>
          <p:nvPr/>
        </p:nvCxnSpPr>
        <p:spPr>
          <a:xfrm>
            <a:off x="2620440" y="4462200"/>
            <a:ext cx="5400" cy="5439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37" name=""/>
          <p:cNvSpPr txBox="1"/>
          <p:nvPr/>
        </p:nvSpPr>
        <p:spPr>
          <a:xfrm>
            <a:off x="1817640" y="2580840"/>
            <a:ext cx="57348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"/>
          <p:cNvSpPr txBox="1"/>
          <p:nvPr/>
        </p:nvSpPr>
        <p:spPr>
          <a:xfrm>
            <a:off x="1157400" y="6505200"/>
            <a:ext cx="9982080" cy="316080"/>
          </a:xfrm>
          <a:prstGeom prst="rect">
            <a:avLst/>
          </a:prstGeom>
          <a:noFill/>
          <a:ln w="3600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600" strike="noStrike" u="none">
                <a:solidFill>
                  <a:srgbClr val="ffffff"/>
                </a:solidFill>
                <a:uFillTx/>
                <a:latin typeface="Arial"/>
                <a:hlinkClick r:id="rId4"/>
              </a:rPr>
              <a:t>https://www.springerprofessional.de/neuro-symbolic-architecture-for-experiential-learning-in-discret/20008336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"/>
          <p:cNvSpPr txBox="1"/>
          <p:nvPr/>
        </p:nvSpPr>
        <p:spPr>
          <a:xfrm>
            <a:off x="4286160" y="4459680"/>
            <a:ext cx="1756800" cy="4762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“</a:t>
            </a:r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System 1”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"/>
          <p:cNvSpPr txBox="1"/>
          <p:nvPr/>
        </p:nvSpPr>
        <p:spPr>
          <a:xfrm>
            <a:off x="6031080" y="4460400"/>
            <a:ext cx="1756440" cy="475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“</a:t>
            </a:r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System 2”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1" name=""/>
          <p:cNvSpPr txBox="1"/>
          <p:nvPr/>
        </p:nvSpPr>
        <p:spPr>
          <a:xfrm>
            <a:off x="7507080" y="1684800"/>
            <a:ext cx="57348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2" name=""/>
          <p:cNvSpPr txBox="1"/>
          <p:nvPr/>
        </p:nvSpPr>
        <p:spPr>
          <a:xfrm>
            <a:off x="9222840" y="3424320"/>
            <a:ext cx="573480" cy="43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3" name=""/>
          <p:cNvSpPr txBox="1"/>
          <p:nvPr/>
        </p:nvSpPr>
        <p:spPr>
          <a:xfrm>
            <a:off x="8954640" y="2623680"/>
            <a:ext cx="57384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"/>
          <p:cNvSpPr txBox="1"/>
          <p:nvPr/>
        </p:nvSpPr>
        <p:spPr>
          <a:xfrm>
            <a:off x="9528480" y="2325600"/>
            <a:ext cx="57348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"/>
          <p:cNvSpPr txBox="1"/>
          <p:nvPr/>
        </p:nvSpPr>
        <p:spPr>
          <a:xfrm>
            <a:off x="8316000" y="3442680"/>
            <a:ext cx="57384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6" name=""/>
          <p:cNvSpPr txBox="1"/>
          <p:nvPr/>
        </p:nvSpPr>
        <p:spPr>
          <a:xfrm>
            <a:off x="6845400" y="1687680"/>
            <a:ext cx="57348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"/>
          <p:cNvSpPr txBox="1"/>
          <p:nvPr/>
        </p:nvSpPr>
        <p:spPr>
          <a:xfrm>
            <a:off x="8334000" y="1687680"/>
            <a:ext cx="573840" cy="430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"/>
          <p:cNvSpPr txBox="1"/>
          <p:nvPr/>
        </p:nvSpPr>
        <p:spPr>
          <a:xfrm>
            <a:off x="8990640" y="1683720"/>
            <a:ext cx="573840" cy="4305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"/>
          <p:cNvSpPr txBox="1"/>
          <p:nvPr/>
        </p:nvSpPr>
        <p:spPr>
          <a:xfrm>
            <a:off x="0" y="360"/>
            <a:ext cx="12192120" cy="91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  <a:ea typeface="Arial Unicode MS"/>
              </a:rPr>
              <a:t>Functional equivalence of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 tensor and graph (symbolic) models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2" name=""/>
          <p:cNvSpPr txBox="1"/>
          <p:nvPr/>
        </p:nvSpPr>
        <p:spPr>
          <a:xfrm>
            <a:off x="6399000" y="2805480"/>
            <a:ext cx="43606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strokes   ,   letters   words  and   phrases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53" name=""/>
          <p:cNvGrpSpPr/>
          <p:nvPr/>
        </p:nvGrpSpPr>
        <p:grpSpPr>
          <a:xfrm>
            <a:off x="6581520" y="1623960"/>
            <a:ext cx="4095000" cy="3674160"/>
            <a:chOff x="6581520" y="1623960"/>
            <a:chExt cx="4095000" cy="3674160"/>
          </a:xfrm>
        </p:grpSpPr>
        <p:sp>
          <p:nvSpPr>
            <p:cNvPr id="254" name=""/>
            <p:cNvSpPr txBox="1"/>
            <p:nvPr/>
          </p:nvSpPr>
          <p:spPr>
            <a:xfrm>
              <a:off x="6849360" y="1623960"/>
              <a:ext cx="3827160" cy="3463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90000" rIns="90000" tIns="45000" bIns="45000" anchor="t">
              <a:noAutofit/>
            </a:bodyPr>
            <a:p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Strokes, letters, words and phrases 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5" name=""/>
            <p:cNvSpPr txBox="1"/>
            <p:nvPr/>
          </p:nvSpPr>
          <p:spPr>
            <a:xfrm>
              <a:off x="7857000" y="3834360"/>
              <a:ext cx="2060640" cy="3463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90000" rIns="90000" tIns="45000" bIns="45000" anchor="t">
              <a:noAutofit/>
            </a:bodyPr>
            <a:p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w     o     r     d     s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6" name=""/>
            <p:cNvSpPr txBox="1"/>
            <p:nvPr/>
          </p:nvSpPr>
          <p:spPr>
            <a:xfrm>
              <a:off x="7335000" y="4951800"/>
              <a:ext cx="1514520" cy="3463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90000" rIns="90000" tIns="45000" bIns="45000" anchor="t">
              <a:noAutofit/>
            </a:bodyPr>
            <a:p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\                   /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7" name=""/>
            <p:cNvSpPr/>
            <p:nvPr/>
          </p:nvSpPr>
          <p:spPr>
            <a:xfrm flipV="1">
              <a:off x="7928280" y="1936440"/>
              <a:ext cx="236520" cy="9572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8" name=""/>
            <p:cNvSpPr/>
            <p:nvPr/>
          </p:nvSpPr>
          <p:spPr>
            <a:xfrm flipV="1">
              <a:off x="7092720" y="1948320"/>
              <a:ext cx="174240" cy="9190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9" name=""/>
            <p:cNvSpPr/>
            <p:nvPr/>
          </p:nvSpPr>
          <p:spPr>
            <a:xfrm flipH="1" flipV="1">
              <a:off x="9972360" y="2007360"/>
              <a:ext cx="59040" cy="7797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0" name=""/>
            <p:cNvSpPr/>
            <p:nvPr/>
          </p:nvSpPr>
          <p:spPr>
            <a:xfrm flipH="1" flipV="1">
              <a:off x="8802720" y="1936440"/>
              <a:ext cx="47160" cy="8978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1" name=""/>
            <p:cNvSpPr/>
            <p:nvPr/>
          </p:nvSpPr>
          <p:spPr>
            <a:xfrm flipV="1">
              <a:off x="9369720" y="1983240"/>
              <a:ext cx="141840" cy="8510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2" name=""/>
            <p:cNvSpPr/>
            <p:nvPr/>
          </p:nvSpPr>
          <p:spPr>
            <a:xfrm flipV="1">
              <a:off x="7999200" y="3094200"/>
              <a:ext cx="519840" cy="7916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3" name=""/>
            <p:cNvSpPr/>
            <p:nvPr/>
          </p:nvSpPr>
          <p:spPr>
            <a:xfrm flipV="1">
              <a:off x="7467840" y="1948320"/>
              <a:ext cx="259560" cy="9806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4" name=""/>
            <p:cNvSpPr/>
            <p:nvPr/>
          </p:nvSpPr>
          <p:spPr>
            <a:xfrm flipV="1">
              <a:off x="7471440" y="1972080"/>
              <a:ext cx="1000440" cy="965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5" name=""/>
            <p:cNvSpPr/>
            <p:nvPr/>
          </p:nvSpPr>
          <p:spPr>
            <a:xfrm flipV="1">
              <a:off x="8519040" y="3106080"/>
              <a:ext cx="165600" cy="80352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6" name=""/>
            <p:cNvSpPr/>
            <p:nvPr/>
          </p:nvSpPr>
          <p:spPr>
            <a:xfrm flipH="1" flipV="1">
              <a:off x="8802720" y="3141720"/>
              <a:ext cx="59040" cy="7797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7" name=""/>
            <p:cNvSpPr/>
            <p:nvPr/>
          </p:nvSpPr>
          <p:spPr>
            <a:xfrm flipH="1" flipV="1">
              <a:off x="8897040" y="3129840"/>
              <a:ext cx="413640" cy="767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8" name=""/>
            <p:cNvSpPr/>
            <p:nvPr/>
          </p:nvSpPr>
          <p:spPr>
            <a:xfrm flipH="1" flipV="1">
              <a:off x="8906400" y="3139200"/>
              <a:ext cx="413640" cy="767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9" name=""/>
            <p:cNvSpPr/>
            <p:nvPr/>
          </p:nvSpPr>
          <p:spPr>
            <a:xfrm flipH="1" flipV="1">
              <a:off x="9027000" y="3141720"/>
              <a:ext cx="673560" cy="767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0" name=""/>
            <p:cNvSpPr/>
            <p:nvPr/>
          </p:nvSpPr>
          <p:spPr>
            <a:xfrm flipV="1">
              <a:off x="9709920" y="3106080"/>
              <a:ext cx="805680" cy="812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1" name=""/>
            <p:cNvSpPr/>
            <p:nvPr/>
          </p:nvSpPr>
          <p:spPr>
            <a:xfrm flipV="1">
              <a:off x="9700920" y="3115080"/>
              <a:ext cx="805680" cy="812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2" name=""/>
            <p:cNvSpPr/>
            <p:nvPr/>
          </p:nvSpPr>
          <p:spPr>
            <a:xfrm flipV="1">
              <a:off x="9700920" y="3117960"/>
              <a:ext cx="613800" cy="8100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3" name=""/>
            <p:cNvSpPr/>
            <p:nvPr/>
          </p:nvSpPr>
          <p:spPr>
            <a:xfrm flipV="1">
              <a:off x="9692280" y="3126960"/>
              <a:ext cx="613800" cy="8100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4" name=""/>
            <p:cNvSpPr/>
            <p:nvPr/>
          </p:nvSpPr>
          <p:spPr>
            <a:xfrm flipH="1" flipV="1">
              <a:off x="8247240" y="3094200"/>
              <a:ext cx="1445040" cy="8427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5" name=""/>
            <p:cNvSpPr/>
            <p:nvPr/>
          </p:nvSpPr>
          <p:spPr>
            <a:xfrm flipH="1" flipV="1">
              <a:off x="7184160" y="3070800"/>
              <a:ext cx="2508120" cy="8661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6" name=""/>
            <p:cNvSpPr/>
            <p:nvPr/>
          </p:nvSpPr>
          <p:spPr>
            <a:xfrm flipH="1" flipV="1">
              <a:off x="6581520" y="3106080"/>
              <a:ext cx="3110760" cy="830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7" name=""/>
            <p:cNvSpPr/>
            <p:nvPr/>
          </p:nvSpPr>
          <p:spPr>
            <a:xfrm flipV="1">
              <a:off x="7529400" y="4110480"/>
              <a:ext cx="422640" cy="91332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8" name=""/>
            <p:cNvSpPr/>
            <p:nvPr/>
          </p:nvSpPr>
          <p:spPr>
            <a:xfrm flipH="1" flipV="1">
              <a:off x="7987680" y="4123080"/>
              <a:ext cx="647640" cy="9892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9" name=""/>
            <p:cNvSpPr/>
            <p:nvPr/>
          </p:nvSpPr>
          <p:spPr>
            <a:xfrm flipV="1">
              <a:off x="7529400" y="4129560"/>
              <a:ext cx="551880" cy="8942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80" name=""/>
            <p:cNvSpPr/>
            <p:nvPr/>
          </p:nvSpPr>
          <p:spPr>
            <a:xfrm flipH="1" flipV="1">
              <a:off x="8106840" y="4113360"/>
              <a:ext cx="537840" cy="10080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81" name=""/>
          <p:cNvGrpSpPr/>
          <p:nvPr/>
        </p:nvGrpSpPr>
        <p:grpSpPr>
          <a:xfrm>
            <a:off x="1200240" y="1732680"/>
            <a:ext cx="4008960" cy="3685680"/>
            <a:chOff x="1200240" y="1732680"/>
            <a:chExt cx="4008960" cy="3685680"/>
          </a:xfrm>
        </p:grpSpPr>
        <p:sp>
          <p:nvSpPr>
            <p:cNvPr id="282" name=""/>
            <p:cNvSpPr/>
            <p:nvPr/>
          </p:nvSpPr>
          <p:spPr>
            <a:xfrm flipV="1">
              <a:off x="1200240" y="1732680"/>
              <a:ext cx="3941280" cy="936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5640" bIns="-35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83" name=""/>
            <p:cNvSpPr txBox="1"/>
            <p:nvPr/>
          </p:nvSpPr>
          <p:spPr>
            <a:xfrm>
              <a:off x="3884760" y="1806120"/>
              <a:ext cx="1324440" cy="3463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90000" rIns="90000" tIns="45000" bIns="45000" anchor="t">
              <a:noAutofit/>
            </a:bodyPr>
            <a:p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 </a:t>
              </a: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Sentences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84" name=""/>
            <p:cNvSpPr/>
            <p:nvPr/>
          </p:nvSpPr>
          <p:spPr>
            <a:xfrm flipV="1">
              <a:off x="1436400" y="1751400"/>
              <a:ext cx="1389240" cy="296784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85" name=""/>
            <p:cNvSpPr txBox="1"/>
            <p:nvPr/>
          </p:nvSpPr>
          <p:spPr>
            <a:xfrm>
              <a:off x="1668960" y="1890720"/>
              <a:ext cx="900360" cy="3463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90000" rIns="90000" tIns="45000" bIns="45000" anchor="t">
              <a:noAutofit/>
            </a:bodyPr>
            <a:p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 </a:t>
              </a: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Words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86" name=""/>
            <p:cNvSpPr/>
            <p:nvPr/>
          </p:nvSpPr>
          <p:spPr>
            <a:xfrm flipH="1" flipV="1">
              <a:off x="2069640" y="3414960"/>
              <a:ext cx="2873160" cy="166320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87" name=""/>
            <p:cNvSpPr txBox="1"/>
            <p:nvPr/>
          </p:nvSpPr>
          <p:spPr>
            <a:xfrm>
              <a:off x="2094480" y="3171960"/>
              <a:ext cx="942840" cy="3463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90000" rIns="90000" tIns="45000" bIns="45000" anchor="t">
              <a:noAutofit/>
            </a:bodyPr>
            <a:p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 </a:t>
              </a: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Letters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88" name=""/>
            <p:cNvSpPr/>
            <p:nvPr/>
          </p:nvSpPr>
          <p:spPr>
            <a:xfrm flipV="1">
              <a:off x="2466720" y="4369320"/>
              <a:ext cx="1266480" cy="104904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89" name=""/>
            <p:cNvSpPr txBox="1"/>
            <p:nvPr/>
          </p:nvSpPr>
          <p:spPr>
            <a:xfrm>
              <a:off x="3305160" y="4665240"/>
              <a:ext cx="1019160" cy="3463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90000" rIns="90000" tIns="45000" bIns="45000" anchor="t">
              <a:noAutofit/>
            </a:bodyPr>
            <a:p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 </a:t>
              </a: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Strokes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90" name=""/>
          <p:cNvSpPr txBox="1"/>
          <p:nvPr/>
        </p:nvSpPr>
        <p:spPr>
          <a:xfrm>
            <a:off x="1369800" y="6051600"/>
            <a:ext cx="9646200" cy="5778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Pedro Domingos, Tensor Logic: The Language of AI </a:t>
            </a: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  <a:hlinkClick r:id="rId1"/>
              </a:rPr>
              <a:t>https://arxiv.org/pdf/2510.12269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"/>
          <p:cNvSpPr txBox="1"/>
          <p:nvPr/>
        </p:nvSpPr>
        <p:spPr>
          <a:xfrm>
            <a:off x="0" y="360"/>
            <a:ext cx="12192120" cy="91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  <a:ea typeface="Arial Unicode MS"/>
              </a:rPr>
              <a:t>Functional equivalence of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  <a:ea typeface="PingFang SC"/>
              </a:rPr>
              <a:t> tensor and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(symbolic) graph models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4" name=""/>
          <p:cNvSpPr txBox="1"/>
          <p:nvPr/>
        </p:nvSpPr>
        <p:spPr>
          <a:xfrm>
            <a:off x="1369800" y="6051600"/>
            <a:ext cx="9646200" cy="5778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Pedro Domingos, Tensor Logic: The Language of AI </a:t>
            </a: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  <a:hlinkClick r:id="rId1"/>
              </a:rPr>
              <a:t>https://arxiv.org/pdf/2510.12269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 flipV="1">
            <a:off x="1701720" y="2871720"/>
            <a:ext cx="0" cy="18288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 flipV="1">
            <a:off x="1701720" y="4700520"/>
            <a:ext cx="2286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"/>
          <p:cNvSpPr txBox="1"/>
          <p:nvPr/>
        </p:nvSpPr>
        <p:spPr>
          <a:xfrm>
            <a:off x="3364200" y="4709520"/>
            <a:ext cx="119736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Subject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8" name=""/>
          <p:cNvSpPr txBox="1"/>
          <p:nvPr/>
        </p:nvSpPr>
        <p:spPr>
          <a:xfrm>
            <a:off x="1359000" y="2436480"/>
            <a:ext cx="133272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Property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"/>
          <p:cNvSpPr txBox="1"/>
          <p:nvPr/>
        </p:nvSpPr>
        <p:spPr>
          <a:xfrm>
            <a:off x="2487240" y="4389840"/>
            <a:ext cx="8614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horse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"/>
          <p:cNvSpPr txBox="1"/>
          <p:nvPr/>
        </p:nvSpPr>
        <p:spPr>
          <a:xfrm>
            <a:off x="1377720" y="3460320"/>
            <a:ext cx="1143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striped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 flipV="1">
            <a:off x="4905720" y="2872080"/>
            <a:ext cx="0" cy="18288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 flipV="1">
            <a:off x="4905720" y="4700880"/>
            <a:ext cx="2286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"/>
          <p:cNvSpPr txBox="1"/>
          <p:nvPr/>
        </p:nvSpPr>
        <p:spPr>
          <a:xfrm>
            <a:off x="6568200" y="4709880"/>
            <a:ext cx="119736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Subject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4563000" y="2436840"/>
            <a:ext cx="133272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Property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5691240" y="4390200"/>
            <a:ext cx="8614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horse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4581720" y="3460680"/>
            <a:ext cx="1143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striped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 flipV="1">
            <a:off x="8109720" y="2872440"/>
            <a:ext cx="0" cy="18288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 flipV="1">
            <a:off x="8109720" y="4701240"/>
            <a:ext cx="2286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9772200" y="4710240"/>
            <a:ext cx="119736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Subject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0" name=""/>
          <p:cNvSpPr txBox="1"/>
          <p:nvPr/>
        </p:nvSpPr>
        <p:spPr>
          <a:xfrm>
            <a:off x="7767000" y="2437200"/>
            <a:ext cx="133272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Property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"/>
          <p:cNvSpPr txBox="1"/>
          <p:nvPr/>
        </p:nvSpPr>
        <p:spPr>
          <a:xfrm>
            <a:off x="8895240" y="4390560"/>
            <a:ext cx="8614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horse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7785720" y="3389040"/>
            <a:ext cx="1143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striped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8635320" y="3155760"/>
            <a:ext cx="1812600" cy="130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4" name=""/>
          <p:cNvSpPr/>
          <p:nvPr/>
        </p:nvSpPr>
        <p:spPr>
          <a:xfrm>
            <a:off x="9573120" y="3125520"/>
            <a:ext cx="914400" cy="13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3"/>
          <a:stretch/>
        </p:blipFill>
        <p:spPr>
          <a:xfrm>
            <a:off x="5503680" y="3155760"/>
            <a:ext cx="1812600" cy="130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6" name=""/>
          <p:cNvSpPr/>
          <p:nvPr/>
        </p:nvSpPr>
        <p:spPr>
          <a:xfrm>
            <a:off x="6441480" y="3125520"/>
            <a:ext cx="914400" cy="13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4"/>
          <a:stretch/>
        </p:blipFill>
        <p:spPr>
          <a:xfrm>
            <a:off x="2300040" y="3155760"/>
            <a:ext cx="1812600" cy="130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3237840" y="3125520"/>
            <a:ext cx="914400" cy="13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8106120" y="1478520"/>
            <a:ext cx="2461320" cy="742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lang="en-US" sz="2400" strike="noStrike" u="none">
                <a:solidFill>
                  <a:srgbClr val="666666"/>
                </a:solidFill>
                <a:uFillTx/>
                <a:latin typeface="Arial"/>
              </a:rPr>
              <a:t>Boolean Tensor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(Boolean Logic)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8737560" y="3366720"/>
            <a:ext cx="112896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“</a:t>
            </a: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False”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5569560" y="3403080"/>
            <a:ext cx="95184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~0.01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2" name=""/>
          <p:cNvSpPr txBox="1"/>
          <p:nvPr/>
        </p:nvSpPr>
        <p:spPr>
          <a:xfrm>
            <a:off x="4758480" y="1478880"/>
            <a:ext cx="2924280" cy="742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lang="en-US" sz="2400" strike="noStrike" u="none">
                <a:solidFill>
                  <a:srgbClr val="666666"/>
                </a:solidFill>
                <a:uFillTx/>
                <a:latin typeface="Arial"/>
              </a:rPr>
              <a:t>Numerical Tensor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(ANN/Bayesian Logic)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3" name=""/>
          <p:cNvSpPr txBox="1"/>
          <p:nvPr/>
        </p:nvSpPr>
        <p:spPr>
          <a:xfrm>
            <a:off x="1482840" y="1479240"/>
            <a:ext cx="2918880" cy="742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lang="en-US" sz="2400" strike="noStrike" u="none">
                <a:solidFill>
                  <a:srgbClr val="666666"/>
                </a:solidFill>
                <a:uFillTx/>
                <a:latin typeface="Arial"/>
              </a:rPr>
              <a:t>Truth-Value Tensor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(NARS/PLN)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"/>
          <p:cNvSpPr txBox="1"/>
          <p:nvPr/>
        </p:nvSpPr>
        <p:spPr>
          <a:xfrm>
            <a:off x="2614680" y="3196440"/>
            <a:ext cx="1799640" cy="770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0.0123456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=750/60750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5"/>
          <a:stretch/>
        </p:blipFill>
        <p:spPr>
          <a:xfrm>
            <a:off x="2580120" y="4894920"/>
            <a:ext cx="451080" cy="4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6" name=""/>
          <p:cNvSpPr txBox="1"/>
          <p:nvPr/>
        </p:nvSpPr>
        <p:spPr>
          <a:xfrm>
            <a:off x="2314080" y="5260320"/>
            <a:ext cx="11318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808080"/>
                </a:solidFill>
                <a:uFillTx/>
                <a:latin typeface="Arial"/>
              </a:rPr>
              <a:t>Life-long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808080"/>
                </a:solidFill>
                <a:uFillTx/>
                <a:latin typeface="Arial"/>
              </a:rPr>
              <a:t>learning?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086480" y="4158720"/>
            <a:ext cx="7576920" cy="2033640"/>
          </a:xfrm>
          <a:prstGeom prst="ellipse">
            <a:avLst/>
          </a:prstGeom>
          <a:solidFill>
            <a:srgbClr val="dddddd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73080" bIns="45000" anchor="t">
            <a:noAutofit/>
          </a:bodyPr>
          <a:p>
            <a:pPr algn="ctr"/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Psyche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8" name=""/>
          <p:cNvSpPr txBox="1"/>
          <p:nvPr/>
        </p:nvSpPr>
        <p:spPr>
          <a:xfrm>
            <a:off x="5355000" y="3508560"/>
            <a:ext cx="377640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b4c7dc"/>
                </a:solidFill>
                <a:uFillTx/>
                <a:latin typeface="Arial"/>
                <a:hlinkClick r:id="rId1"/>
              </a:rPr>
              <a:t>https://en.wikipedia.org/wiki/Psyche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9" name=""/>
          <p:cNvSpPr txBox="1"/>
          <p:nvPr/>
        </p:nvSpPr>
        <p:spPr>
          <a:xfrm>
            <a:off x="305280" y="2208960"/>
            <a:ext cx="900792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The psyche </a:t>
            </a:r>
            <a:r>
              <a:rPr b="0" lang="en-US" sz="3200" strike="noStrike" u="none">
                <a:solidFill>
                  <a:srgbClr val="81d41a"/>
                </a:solidFill>
                <a:uFillTx/>
                <a:latin typeface="Arial"/>
                <a:hlinkClick r:id="rId2"/>
              </a:rPr>
              <a:t>/ˈsaɪki/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 is currently used to describe the totality of the </a:t>
            </a:r>
            <a:r>
              <a:rPr b="0" lang="en-US" sz="3200" strike="noStrike" u="none">
                <a:solidFill>
                  <a:srgbClr val="81d41a"/>
                </a:solidFill>
                <a:uFillTx/>
                <a:latin typeface="Arial"/>
                <a:hlinkClick r:id="rId3"/>
              </a:rPr>
              <a:t>human mind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, </a:t>
            </a:r>
            <a:r>
              <a:rPr b="0" lang="en-US" sz="3200" strike="noStrike" u="none">
                <a:solidFill>
                  <a:srgbClr val="81d41a"/>
                </a:solidFill>
                <a:uFillTx/>
                <a:latin typeface="Arial"/>
                <a:hlinkClick r:id="rId4"/>
              </a:rPr>
              <a:t>conscious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 and 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3200" strike="noStrike" u="none">
                <a:solidFill>
                  <a:srgbClr val="81d41a"/>
                </a:solidFill>
                <a:uFillTx/>
                <a:latin typeface="Arial"/>
                <a:hlinkClick r:id="rId5"/>
              </a:rPr>
              <a:t>unconscious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>
            <a:off x="1409400" y="4734360"/>
            <a:ext cx="3657600" cy="11430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Unconscious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4705200" y="4725000"/>
            <a:ext cx="3657600" cy="1143000"/>
          </a:xfrm>
          <a:prstGeom prst="ellipse">
            <a:avLst/>
          </a:prstGeom>
          <a:solidFill>
            <a:srgbClr val="5bcf5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Conscious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3474360" y="4028040"/>
            <a:ext cx="4248000" cy="75924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3810960" y="2247840"/>
            <a:ext cx="2057400" cy="111420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"/>
          <p:cNvSpPr txBox="1"/>
          <p:nvPr/>
        </p:nvSpPr>
        <p:spPr>
          <a:xfrm>
            <a:off x="3634560" y="1153440"/>
            <a:ext cx="4770360" cy="373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pPr algn="ctr"/>
            <a:r>
              <a:rPr b="1" lang="en-US" sz="2000" strike="noStrike" u="none">
                <a:solidFill>
                  <a:srgbClr val="158466"/>
                </a:solidFill>
                <a:uFillTx/>
                <a:latin typeface="Arial"/>
              </a:rPr>
              <a:t>System = Intelligent agent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2801160" y="1128240"/>
            <a:ext cx="6400800" cy="44406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>
            <a:off x="3125160" y="1527120"/>
            <a:ext cx="5715000" cy="371592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"/>
          <p:cNvSpPr txBox="1"/>
          <p:nvPr/>
        </p:nvSpPr>
        <p:spPr>
          <a:xfrm>
            <a:off x="3715560" y="1873440"/>
            <a:ext cx="45334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Intelligence = Decision making system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9" name=""/>
          <p:cNvSpPr/>
          <p:nvPr/>
        </p:nvSpPr>
        <p:spPr>
          <a:xfrm>
            <a:off x="3486960" y="1859760"/>
            <a:ext cx="5029200" cy="19915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0" name=""/>
          <p:cNvSpPr txBox="1"/>
          <p:nvPr/>
        </p:nvSpPr>
        <p:spPr>
          <a:xfrm>
            <a:off x="3967920" y="1513440"/>
            <a:ext cx="382716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Psyche = Operating system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6096960" y="2247840"/>
            <a:ext cx="2057400" cy="1114200"/>
          </a:xfrm>
          <a:prstGeom prst="rect">
            <a:avLst/>
          </a:prstGeom>
          <a:solidFill>
            <a:srgbClr val="81d41a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2" name=""/>
          <p:cNvSpPr txBox="1"/>
          <p:nvPr/>
        </p:nvSpPr>
        <p:spPr>
          <a:xfrm>
            <a:off x="3816720" y="2247840"/>
            <a:ext cx="2086920" cy="1114200"/>
          </a:xfrm>
          <a:prstGeom prst="rect">
            <a:avLst/>
          </a:prstGeom>
          <a:solidFill>
            <a:srgbClr val="729fcf"/>
          </a:solidFill>
          <a:ln w="0">
            <a:solidFill>
              <a:srgbClr val="666666"/>
            </a:solidFill>
          </a:ln>
        </p:spPr>
        <p:txBody>
          <a:bodyPr wrap="none" lIns="90000" rIns="90000" tIns="45000" bIns="45000" anchor="t">
            <a:noAutofit/>
          </a:bodyPr>
          <a:p>
            <a:pPr algn="ctr"/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Subconsciousness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(Intuition)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“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System 1”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(“Fast”)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3" name=""/>
          <p:cNvSpPr txBox="1"/>
          <p:nvPr/>
        </p:nvSpPr>
        <p:spPr>
          <a:xfrm>
            <a:off x="6236640" y="2247840"/>
            <a:ext cx="1730880" cy="1114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 algn="ctr"/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Consciousness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(Reasoning)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“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System 2”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(“Slow”)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4915800" y="4395240"/>
            <a:ext cx="1554480" cy="34632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954960" y="5157000"/>
            <a:ext cx="1143000" cy="3355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6" name=""/>
          <p:cNvSpPr txBox="1"/>
          <p:nvPr/>
        </p:nvSpPr>
        <p:spPr>
          <a:xfrm>
            <a:off x="3954960" y="5146200"/>
            <a:ext cx="1134720" cy="34632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Sensors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6726960" y="5146560"/>
            <a:ext cx="1297440" cy="34632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Actuators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5182560" y="3536640"/>
            <a:ext cx="1600200" cy="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-63360" bIns="-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 flipV="1">
            <a:off x="4725360" y="3680640"/>
            <a:ext cx="0" cy="3852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0" name=""/>
          <p:cNvSpPr txBox="1"/>
          <p:nvPr/>
        </p:nvSpPr>
        <p:spPr>
          <a:xfrm>
            <a:off x="4242960" y="3418200"/>
            <a:ext cx="102564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Emotions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 flipV="1">
            <a:off x="4766760" y="5490000"/>
            <a:ext cx="0" cy="3852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2" name=""/>
          <p:cNvSpPr txBox="1"/>
          <p:nvPr/>
        </p:nvSpPr>
        <p:spPr>
          <a:xfrm>
            <a:off x="3365640" y="4839120"/>
            <a:ext cx="136512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Perceptions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 flipV="1">
            <a:off x="4766760" y="4734000"/>
            <a:ext cx="0" cy="3852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4" name=""/>
          <p:cNvSpPr txBox="1"/>
          <p:nvPr/>
        </p:nvSpPr>
        <p:spPr>
          <a:xfrm>
            <a:off x="3577320" y="5514840"/>
            <a:ext cx="136944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5" name=""/>
          <p:cNvSpPr txBox="1"/>
          <p:nvPr/>
        </p:nvSpPr>
        <p:spPr>
          <a:xfrm>
            <a:off x="5339160" y="3526920"/>
            <a:ext cx="129492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Motivation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7275960" y="5492880"/>
            <a:ext cx="0" cy="3852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6757560" y="3419280"/>
            <a:ext cx="134136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Expectations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8" name=""/>
          <p:cNvSpPr txBox="1"/>
          <p:nvPr/>
        </p:nvSpPr>
        <p:spPr>
          <a:xfrm>
            <a:off x="7830360" y="4328640"/>
            <a:ext cx="105948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Decisions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9" name=""/>
          <p:cNvSpPr txBox="1"/>
          <p:nvPr/>
        </p:nvSpPr>
        <p:spPr>
          <a:xfrm>
            <a:off x="7325280" y="5528880"/>
            <a:ext cx="1091880" cy="302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"/>
          <p:cNvSpPr txBox="1"/>
          <p:nvPr/>
        </p:nvSpPr>
        <p:spPr>
          <a:xfrm>
            <a:off x="3906000" y="5830920"/>
            <a:ext cx="414756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Outer world = Operational environment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1" name=""/>
          <p:cNvSpPr txBox="1"/>
          <p:nvPr/>
        </p:nvSpPr>
        <p:spPr>
          <a:xfrm>
            <a:off x="1139760" y="5617080"/>
            <a:ext cx="2593440" cy="7124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Anton Kolonin &amp; Vladimir Kryukov,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Computational Concept of the Psyche,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Neuroinformatics-2025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  <a:hlinkClick r:id="rId1"/>
              </a:rPr>
              <a:t>https://arxiv.org/pdf/2509.07009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2" name=""/>
          <p:cNvSpPr txBox="1"/>
          <p:nvPr/>
        </p:nvSpPr>
        <p:spPr>
          <a:xfrm>
            <a:off x="3530520" y="4395240"/>
            <a:ext cx="1353960" cy="34632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6494760" y="4395240"/>
            <a:ext cx="1192680" cy="34632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7245360" y="3681000"/>
            <a:ext cx="0" cy="3852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7794360" y="3786840"/>
            <a:ext cx="0" cy="13716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6" name=""/>
          <p:cNvSpPr txBox="1"/>
          <p:nvPr/>
        </p:nvSpPr>
        <p:spPr>
          <a:xfrm>
            <a:off x="3715920" y="4033440"/>
            <a:ext cx="388584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Space of states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Заголовок 1"/>
          <p:cNvSpPr txBox="1"/>
          <p:nvPr/>
        </p:nvSpPr>
        <p:spPr>
          <a:xfrm>
            <a:off x="2520" y="720"/>
            <a:ext cx="12189960" cy="913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Computational Concept and Cognitive Architecture of  Artificial Psyche</a:t>
            </a:r>
            <a:endParaRPr b="0" lang="en-US" sz="3200" strike="noStrike" u="none">
              <a:solidFill>
                <a:srgbClr val="ffffff"/>
              </a:solidFill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1609200" y="1132200"/>
            <a:ext cx="9144000" cy="48006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"/>
          <p:cNvSpPr txBox="1"/>
          <p:nvPr/>
        </p:nvSpPr>
        <p:spPr>
          <a:xfrm>
            <a:off x="2852280" y="1093680"/>
            <a:ext cx="6323400" cy="390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1" lang="en-US" sz="2000" strike="noStrike" u="none">
                <a:solidFill>
                  <a:srgbClr val="158466"/>
                </a:solidFill>
                <a:uFillTx/>
                <a:latin typeface="Arial"/>
              </a:rPr>
              <a:t>Psyche = Operating system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4642200" y="3092400"/>
            <a:ext cx="3103200" cy="24066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7902000" y="3092400"/>
            <a:ext cx="2394000" cy="24066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2066400" y="3092400"/>
            <a:ext cx="2406600" cy="24066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773600" y="3474720"/>
            <a:ext cx="1371600" cy="193968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6253200" y="3474720"/>
            <a:ext cx="1368000" cy="193968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2980800" y="3474720"/>
            <a:ext cx="1371600" cy="193968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8010000" y="3474720"/>
            <a:ext cx="1371600" cy="193968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8" name=""/>
          <p:cNvSpPr txBox="1"/>
          <p:nvPr/>
        </p:nvSpPr>
        <p:spPr>
          <a:xfrm>
            <a:off x="2032200" y="3092400"/>
            <a:ext cx="252144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(past)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9" name=""/>
          <p:cNvSpPr txBox="1"/>
          <p:nvPr/>
        </p:nvSpPr>
        <p:spPr>
          <a:xfrm>
            <a:off x="4919400" y="3092400"/>
            <a:ext cx="263628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(present)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0" name=""/>
          <p:cNvSpPr txBox="1"/>
          <p:nvPr/>
        </p:nvSpPr>
        <p:spPr>
          <a:xfrm>
            <a:off x="7857000" y="3092400"/>
            <a:ext cx="252288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(future)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1" name=""/>
          <p:cNvSpPr txBox="1"/>
          <p:nvPr/>
        </p:nvSpPr>
        <p:spPr>
          <a:xfrm>
            <a:off x="3078000" y="3438720"/>
            <a:ext cx="1212840" cy="5158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Reality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(“fact”)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2" name=""/>
          <p:cNvSpPr txBox="1"/>
          <p:nvPr/>
        </p:nvSpPr>
        <p:spPr>
          <a:xfrm>
            <a:off x="6328800" y="3438720"/>
            <a:ext cx="122400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Reality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(“fact”)  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3" name=""/>
          <p:cNvSpPr txBox="1"/>
          <p:nvPr/>
        </p:nvSpPr>
        <p:spPr>
          <a:xfrm>
            <a:off x="4804200" y="3438720"/>
            <a:ext cx="1243440" cy="5158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Expectation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(“plan”)  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4" name=""/>
          <p:cNvSpPr txBox="1"/>
          <p:nvPr/>
        </p:nvSpPr>
        <p:spPr>
          <a:xfrm>
            <a:off x="8082000" y="3438720"/>
            <a:ext cx="1278000" cy="5158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Expectation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(“plan”)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5" name=""/>
          <p:cNvSpPr txBox="1"/>
          <p:nvPr/>
        </p:nvSpPr>
        <p:spPr>
          <a:xfrm>
            <a:off x="3124800" y="3928680"/>
            <a:ext cx="1143000" cy="43164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6" name=""/>
          <p:cNvSpPr txBox="1"/>
          <p:nvPr/>
        </p:nvSpPr>
        <p:spPr>
          <a:xfrm>
            <a:off x="3125160" y="4428000"/>
            <a:ext cx="1142640" cy="43164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7" name=""/>
          <p:cNvSpPr txBox="1"/>
          <p:nvPr/>
        </p:nvSpPr>
        <p:spPr>
          <a:xfrm>
            <a:off x="3125160" y="4933800"/>
            <a:ext cx="1142640" cy="43164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"/>
          <p:cNvSpPr txBox="1"/>
          <p:nvPr/>
        </p:nvSpPr>
        <p:spPr>
          <a:xfrm>
            <a:off x="4881600" y="3928680"/>
            <a:ext cx="1143000" cy="43164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Ощущения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9" name=""/>
          <p:cNvSpPr txBox="1"/>
          <p:nvPr/>
        </p:nvSpPr>
        <p:spPr>
          <a:xfrm>
            <a:off x="4881960" y="4428000"/>
            <a:ext cx="1142640" cy="43164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Потребности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x’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0" name=""/>
          <p:cNvSpPr txBox="1"/>
          <p:nvPr/>
        </p:nvSpPr>
        <p:spPr>
          <a:xfrm>
            <a:off x="4881960" y="4933800"/>
            <a:ext cx="1142640" cy="43164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Действия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1" name=""/>
          <p:cNvSpPr txBox="1"/>
          <p:nvPr/>
        </p:nvSpPr>
        <p:spPr>
          <a:xfrm>
            <a:off x="4881960" y="3929040"/>
            <a:ext cx="1143000" cy="43164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2" name=""/>
          <p:cNvSpPr txBox="1"/>
          <p:nvPr/>
        </p:nvSpPr>
        <p:spPr>
          <a:xfrm>
            <a:off x="4882320" y="4428360"/>
            <a:ext cx="1142640" cy="43164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"/>
          <p:cNvSpPr txBox="1"/>
          <p:nvPr/>
        </p:nvSpPr>
        <p:spPr>
          <a:xfrm>
            <a:off x="4882320" y="4934160"/>
            <a:ext cx="1142640" cy="43164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4" name=""/>
          <p:cNvSpPr txBox="1"/>
          <p:nvPr/>
        </p:nvSpPr>
        <p:spPr>
          <a:xfrm>
            <a:off x="6357600" y="3928680"/>
            <a:ext cx="1143000" cy="43164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5" name=""/>
          <p:cNvSpPr txBox="1"/>
          <p:nvPr/>
        </p:nvSpPr>
        <p:spPr>
          <a:xfrm>
            <a:off x="6357960" y="4428000"/>
            <a:ext cx="1142640" cy="43164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6" name=""/>
          <p:cNvSpPr txBox="1"/>
          <p:nvPr/>
        </p:nvSpPr>
        <p:spPr>
          <a:xfrm>
            <a:off x="6357960" y="4933800"/>
            <a:ext cx="1142640" cy="43164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7" name=""/>
          <p:cNvSpPr txBox="1"/>
          <p:nvPr/>
        </p:nvSpPr>
        <p:spPr>
          <a:xfrm>
            <a:off x="8118000" y="3928680"/>
            <a:ext cx="1143000" cy="43164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8" name=""/>
          <p:cNvSpPr txBox="1"/>
          <p:nvPr/>
        </p:nvSpPr>
        <p:spPr>
          <a:xfrm>
            <a:off x="8118360" y="4428000"/>
            <a:ext cx="1142640" cy="43164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9" name=""/>
          <p:cNvSpPr txBox="1"/>
          <p:nvPr/>
        </p:nvSpPr>
        <p:spPr>
          <a:xfrm>
            <a:off x="8118360" y="4933800"/>
            <a:ext cx="1142640" cy="43164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4293000" y="5149800"/>
            <a:ext cx="565200" cy="685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4365000" y="4393800"/>
            <a:ext cx="408960" cy="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-63360" bIns="-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 flipV="1">
            <a:off x="7070400" y="5414400"/>
            <a:ext cx="0" cy="4114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1837800" y="1589400"/>
            <a:ext cx="8686800" cy="914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4" name=""/>
          <p:cNvSpPr txBox="1"/>
          <p:nvPr/>
        </p:nvSpPr>
        <p:spPr>
          <a:xfrm>
            <a:off x="3768480" y="1596240"/>
            <a:ext cx="45334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Intelligence = Decision making system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1837800" y="2710080"/>
            <a:ext cx="8686800" cy="28375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6" name=""/>
          <p:cNvSpPr txBox="1"/>
          <p:nvPr/>
        </p:nvSpPr>
        <p:spPr>
          <a:xfrm>
            <a:off x="2743200" y="2710080"/>
            <a:ext cx="71164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Space of states and episodic memory (“precedents”)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7524000" y="5144760"/>
            <a:ext cx="565200" cy="685800"/>
          </a:xfrm>
          <a:prstGeom prst="line">
            <a:avLst/>
          </a:prstGeom>
          <a:ln cap="rnd" w="36720">
            <a:solidFill>
              <a:srgbClr val="00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8" name=""/>
          <p:cNvSpPr/>
          <p:nvPr/>
        </p:nvSpPr>
        <p:spPr>
          <a:xfrm>
            <a:off x="7632000" y="4388760"/>
            <a:ext cx="414000" cy="0"/>
          </a:xfrm>
          <a:prstGeom prst="line">
            <a:avLst/>
          </a:prstGeom>
          <a:ln cap="rnd" w="36720">
            <a:solidFill>
              <a:srgbClr val="00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-63360" bIns="-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9" name=""/>
          <p:cNvSpPr txBox="1"/>
          <p:nvPr/>
        </p:nvSpPr>
        <p:spPr>
          <a:xfrm>
            <a:off x="1837800" y="1846080"/>
            <a:ext cx="8686800" cy="69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 anchorCtr="1">
            <a:noAutofit/>
          </a:bodyPr>
          <a:p>
            <a:pPr algn="ctr"/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Models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(“invariants”) of states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with utilities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and probabilities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P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of transitions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τ∈{-Τ,-1}​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,s’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0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) = L(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i="1" lang="ru-RU" sz="16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(s’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E(a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))       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s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),P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 flipV="1">
            <a:off x="4582800" y="2481840"/>
            <a:ext cx="0" cy="2286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1" name=""/>
          <p:cNvSpPr txBox="1"/>
          <p:nvPr/>
        </p:nvSpPr>
        <p:spPr>
          <a:xfrm>
            <a:off x="4595400" y="2467800"/>
            <a:ext cx="1980720" cy="302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Experiential learning 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7007400" y="2468160"/>
            <a:ext cx="1953360" cy="302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Decision making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6994800" y="2490840"/>
            <a:ext cx="0" cy="2286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4" name=""/>
          <p:cNvSpPr txBox="1"/>
          <p:nvPr/>
        </p:nvSpPr>
        <p:spPr>
          <a:xfrm>
            <a:off x="8229600" y="5943600"/>
            <a:ext cx="2971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x</a:t>
            </a:r>
            <a:r>
              <a:rPr b="0" i="1" lang="ru-RU" sz="8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</a:t>
            </a: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8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—</a:t>
            </a: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 “motivation vector”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i="1" lang="en-US" sz="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V. F. Petrenko and A. P. Suprun, “Goal oriented systems, evolution, and the subjective aspect in systemology,” Tr. Inst. Sistem. Analiza RAN 62 (1) (2012)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5" name=""/>
          <p:cNvSpPr txBox="1"/>
          <p:nvPr/>
        </p:nvSpPr>
        <p:spPr>
          <a:xfrm>
            <a:off x="6181560" y="5826240"/>
            <a:ext cx="1134720" cy="34632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Sensors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6" name=""/>
          <p:cNvSpPr txBox="1"/>
          <p:nvPr/>
        </p:nvSpPr>
        <p:spPr>
          <a:xfrm>
            <a:off x="4655520" y="5826240"/>
            <a:ext cx="1297440" cy="34632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Actuators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7" name=""/>
          <p:cNvSpPr txBox="1"/>
          <p:nvPr/>
        </p:nvSpPr>
        <p:spPr>
          <a:xfrm>
            <a:off x="3781440" y="5571360"/>
            <a:ext cx="1006560" cy="302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Decisions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8" name=""/>
          <p:cNvSpPr txBox="1"/>
          <p:nvPr/>
        </p:nvSpPr>
        <p:spPr>
          <a:xfrm>
            <a:off x="5927760" y="5547960"/>
            <a:ext cx="118656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Perceptions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9" name="Заголовок 2"/>
          <p:cNvSpPr txBox="1"/>
          <p:nvPr/>
        </p:nvSpPr>
        <p:spPr>
          <a:xfrm>
            <a:off x="-360" y="720"/>
            <a:ext cx="12189960" cy="913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Computational Concept and Cognitive Architecture of  Artificial Psyche</a:t>
            </a:r>
            <a:endParaRPr b="0" lang="en-US" sz="3200" strike="noStrike" u="none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20" name=""/>
          <p:cNvSpPr txBox="1"/>
          <p:nvPr/>
        </p:nvSpPr>
        <p:spPr>
          <a:xfrm>
            <a:off x="1139760" y="5617440"/>
            <a:ext cx="2593440" cy="7124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Anton Kolonin &amp; Vladimir Kryukov,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Computational Concept of the Psyche,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Neuroinformatics-2025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  <a:hlinkClick r:id="rId1"/>
              </a:rPr>
              <a:t>https://arxiv.org/pdf/2509.07009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"/>
          <p:cNvSpPr/>
          <p:nvPr/>
        </p:nvSpPr>
        <p:spPr>
          <a:xfrm>
            <a:off x="552600" y="914400"/>
            <a:ext cx="11178000" cy="553896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1609200" y="1132200"/>
            <a:ext cx="9144000" cy="48006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3" name=""/>
          <p:cNvSpPr txBox="1"/>
          <p:nvPr/>
        </p:nvSpPr>
        <p:spPr>
          <a:xfrm>
            <a:off x="2852280" y="1093680"/>
            <a:ext cx="6323400" cy="3906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1" lang="en-US" sz="2000" strike="noStrike" u="none">
                <a:solidFill>
                  <a:srgbClr val="158466"/>
                </a:solidFill>
                <a:uFillTx/>
                <a:latin typeface="Arial"/>
              </a:rPr>
              <a:t>Psyche = Operating system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4642200" y="3092400"/>
            <a:ext cx="3103200" cy="24066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7902000" y="3092400"/>
            <a:ext cx="2394000" cy="24066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2066400" y="3092400"/>
            <a:ext cx="2406600" cy="24066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4773600" y="3474720"/>
            <a:ext cx="1371600" cy="193968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6253200" y="3474720"/>
            <a:ext cx="1368000" cy="193968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2980800" y="3474720"/>
            <a:ext cx="1371600" cy="193968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0" name=""/>
          <p:cNvSpPr/>
          <p:nvPr/>
        </p:nvSpPr>
        <p:spPr>
          <a:xfrm>
            <a:off x="8010000" y="3474720"/>
            <a:ext cx="1371600" cy="193968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1" name=""/>
          <p:cNvSpPr txBox="1"/>
          <p:nvPr/>
        </p:nvSpPr>
        <p:spPr>
          <a:xfrm>
            <a:off x="2032200" y="3092400"/>
            <a:ext cx="252144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(past)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2" name=""/>
          <p:cNvSpPr txBox="1"/>
          <p:nvPr/>
        </p:nvSpPr>
        <p:spPr>
          <a:xfrm>
            <a:off x="4919400" y="3092400"/>
            <a:ext cx="263628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(present)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3" name=""/>
          <p:cNvSpPr txBox="1"/>
          <p:nvPr/>
        </p:nvSpPr>
        <p:spPr>
          <a:xfrm>
            <a:off x="7857000" y="3092400"/>
            <a:ext cx="252288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(future)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4" name=""/>
          <p:cNvSpPr txBox="1"/>
          <p:nvPr/>
        </p:nvSpPr>
        <p:spPr>
          <a:xfrm>
            <a:off x="3078000" y="3438720"/>
            <a:ext cx="1212840" cy="5158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Reality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(“fact”)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5" name=""/>
          <p:cNvSpPr txBox="1"/>
          <p:nvPr/>
        </p:nvSpPr>
        <p:spPr>
          <a:xfrm>
            <a:off x="6328800" y="3438720"/>
            <a:ext cx="122400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Reality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(“fact”)  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6" name=""/>
          <p:cNvSpPr txBox="1"/>
          <p:nvPr/>
        </p:nvSpPr>
        <p:spPr>
          <a:xfrm>
            <a:off x="4804200" y="3438720"/>
            <a:ext cx="1243440" cy="5158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Expectation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(“plan”)  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7" name=""/>
          <p:cNvSpPr txBox="1"/>
          <p:nvPr/>
        </p:nvSpPr>
        <p:spPr>
          <a:xfrm>
            <a:off x="8082000" y="3438720"/>
            <a:ext cx="1278000" cy="5158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Expectation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(“plan”)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8" name=""/>
          <p:cNvSpPr txBox="1"/>
          <p:nvPr/>
        </p:nvSpPr>
        <p:spPr>
          <a:xfrm>
            <a:off x="3124800" y="3928680"/>
            <a:ext cx="1143000" cy="43164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9" name=""/>
          <p:cNvSpPr txBox="1"/>
          <p:nvPr/>
        </p:nvSpPr>
        <p:spPr>
          <a:xfrm>
            <a:off x="3125160" y="4428000"/>
            <a:ext cx="1142640" cy="43164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0" name=""/>
          <p:cNvSpPr txBox="1"/>
          <p:nvPr/>
        </p:nvSpPr>
        <p:spPr>
          <a:xfrm>
            <a:off x="3125160" y="4933800"/>
            <a:ext cx="1142640" cy="43164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1" name=""/>
          <p:cNvSpPr txBox="1"/>
          <p:nvPr/>
        </p:nvSpPr>
        <p:spPr>
          <a:xfrm>
            <a:off x="4881600" y="3928680"/>
            <a:ext cx="1143000" cy="43164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Ощущения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2" name=""/>
          <p:cNvSpPr txBox="1"/>
          <p:nvPr/>
        </p:nvSpPr>
        <p:spPr>
          <a:xfrm>
            <a:off x="4881960" y="4428000"/>
            <a:ext cx="1142640" cy="43164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Потребности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x’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3" name=""/>
          <p:cNvSpPr txBox="1"/>
          <p:nvPr/>
        </p:nvSpPr>
        <p:spPr>
          <a:xfrm>
            <a:off x="4881960" y="4933800"/>
            <a:ext cx="1142640" cy="43164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Действия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4" name=""/>
          <p:cNvSpPr txBox="1"/>
          <p:nvPr/>
        </p:nvSpPr>
        <p:spPr>
          <a:xfrm>
            <a:off x="4881960" y="3929040"/>
            <a:ext cx="1143000" cy="43164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5" name=""/>
          <p:cNvSpPr txBox="1"/>
          <p:nvPr/>
        </p:nvSpPr>
        <p:spPr>
          <a:xfrm>
            <a:off x="4882320" y="4428360"/>
            <a:ext cx="1142640" cy="43164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6" name=""/>
          <p:cNvSpPr txBox="1"/>
          <p:nvPr/>
        </p:nvSpPr>
        <p:spPr>
          <a:xfrm>
            <a:off x="4882320" y="4934160"/>
            <a:ext cx="1142640" cy="43164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7" name=""/>
          <p:cNvSpPr txBox="1"/>
          <p:nvPr/>
        </p:nvSpPr>
        <p:spPr>
          <a:xfrm>
            <a:off x="6357600" y="3928680"/>
            <a:ext cx="1143000" cy="43164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8" name=""/>
          <p:cNvSpPr txBox="1"/>
          <p:nvPr/>
        </p:nvSpPr>
        <p:spPr>
          <a:xfrm>
            <a:off x="6357960" y="4428000"/>
            <a:ext cx="1142640" cy="43164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9" name=""/>
          <p:cNvSpPr txBox="1"/>
          <p:nvPr/>
        </p:nvSpPr>
        <p:spPr>
          <a:xfrm>
            <a:off x="6357960" y="4933800"/>
            <a:ext cx="1142640" cy="43164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0" name=""/>
          <p:cNvSpPr txBox="1"/>
          <p:nvPr/>
        </p:nvSpPr>
        <p:spPr>
          <a:xfrm>
            <a:off x="8118000" y="3928680"/>
            <a:ext cx="1143000" cy="43164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1" name=""/>
          <p:cNvSpPr txBox="1"/>
          <p:nvPr/>
        </p:nvSpPr>
        <p:spPr>
          <a:xfrm>
            <a:off x="8118360" y="4428000"/>
            <a:ext cx="1142640" cy="43164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2" name=""/>
          <p:cNvSpPr txBox="1"/>
          <p:nvPr/>
        </p:nvSpPr>
        <p:spPr>
          <a:xfrm>
            <a:off x="8118360" y="4933800"/>
            <a:ext cx="1142640" cy="43164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4293000" y="5149800"/>
            <a:ext cx="565200" cy="685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4365000" y="4393800"/>
            <a:ext cx="408960" cy="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-63360" bIns="-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 flipV="1">
            <a:off x="7070400" y="5414400"/>
            <a:ext cx="0" cy="4114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1837800" y="1589400"/>
            <a:ext cx="8686800" cy="914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7" name=""/>
          <p:cNvSpPr txBox="1"/>
          <p:nvPr/>
        </p:nvSpPr>
        <p:spPr>
          <a:xfrm>
            <a:off x="3768480" y="1596240"/>
            <a:ext cx="45334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Intelligence = Decision making system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1837800" y="2710080"/>
            <a:ext cx="8686800" cy="28375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9" name=""/>
          <p:cNvSpPr txBox="1"/>
          <p:nvPr/>
        </p:nvSpPr>
        <p:spPr>
          <a:xfrm>
            <a:off x="2743200" y="2710080"/>
            <a:ext cx="71164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Space of states and episodic memory (“precedents”)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7524000" y="5144760"/>
            <a:ext cx="565200" cy="685800"/>
          </a:xfrm>
          <a:prstGeom prst="line">
            <a:avLst/>
          </a:prstGeom>
          <a:ln cap="rnd" w="36720">
            <a:solidFill>
              <a:srgbClr val="00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7632000" y="4388760"/>
            <a:ext cx="414000" cy="0"/>
          </a:xfrm>
          <a:prstGeom prst="line">
            <a:avLst/>
          </a:prstGeom>
          <a:ln cap="rnd" w="36720">
            <a:solidFill>
              <a:srgbClr val="00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-63360" bIns="-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2" name=""/>
          <p:cNvSpPr txBox="1"/>
          <p:nvPr/>
        </p:nvSpPr>
        <p:spPr>
          <a:xfrm>
            <a:off x="1837800" y="1846080"/>
            <a:ext cx="8686800" cy="69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 anchorCtr="1">
            <a:noAutofit/>
          </a:bodyPr>
          <a:p>
            <a:pPr algn="ctr"/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Models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(“invariants”) of states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with utilities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and probabilities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P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of transitions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τ∈{-Τ,-1}​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,s’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0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) = L(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i="1" lang="ru-RU" sz="16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(s’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E(a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))       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s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),P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3" name=""/>
          <p:cNvSpPr/>
          <p:nvPr/>
        </p:nvSpPr>
        <p:spPr>
          <a:xfrm>
            <a:off x="1837800" y="1027080"/>
            <a:ext cx="1962000" cy="457200"/>
          </a:xfrm>
          <a:prstGeom prst="wedgeRoundRectCallout">
            <a:avLst>
              <a:gd name="adj1" fmla="val 138990"/>
              <a:gd name="adj2" fmla="val 203814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Energy-efficiency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of a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1247400" y="1494000"/>
            <a:ext cx="1348200" cy="457200"/>
          </a:xfrm>
          <a:prstGeom prst="wedgeRoundRectCallout">
            <a:avLst>
              <a:gd name="adj1" fmla="val 212328"/>
              <a:gd name="adj2" fmla="val 111444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Predictability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of 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1245600" y="2635200"/>
            <a:ext cx="1506600" cy="457200"/>
          </a:xfrm>
          <a:prstGeom prst="wedgeRoundRectCallout">
            <a:avLst>
              <a:gd name="adj1" fmla="val 139009"/>
              <a:gd name="adj2" fmla="val -103106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Satisfaction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of y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 flipV="1">
            <a:off x="4582800" y="2481840"/>
            <a:ext cx="0" cy="2286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7" name=""/>
          <p:cNvSpPr txBox="1"/>
          <p:nvPr/>
        </p:nvSpPr>
        <p:spPr>
          <a:xfrm>
            <a:off x="4595400" y="2467800"/>
            <a:ext cx="1980720" cy="302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Experiential learning 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8" name=""/>
          <p:cNvSpPr txBox="1"/>
          <p:nvPr/>
        </p:nvSpPr>
        <p:spPr>
          <a:xfrm>
            <a:off x="7007400" y="2468160"/>
            <a:ext cx="1953360" cy="302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Decision making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6994800" y="2490840"/>
            <a:ext cx="0" cy="2286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9175680" y="1036800"/>
            <a:ext cx="1806120" cy="457200"/>
          </a:xfrm>
          <a:prstGeom prst="wedgeRoundRectCallout">
            <a:avLst>
              <a:gd name="adj1" fmla="val -176800"/>
              <a:gd name="adj2" fmla="val 207430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Optimal decision and expectation of </a:t>
            </a: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9705600" y="1553400"/>
            <a:ext cx="1456200" cy="457200"/>
          </a:xfrm>
          <a:prstGeom prst="wedgeRoundRectCallout">
            <a:avLst>
              <a:gd name="adj1" fmla="val -173699"/>
              <a:gd name="adj2" fmla="val 86819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Expected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utility of </a:t>
            </a: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9859680" y="2431800"/>
            <a:ext cx="1122120" cy="457200"/>
          </a:xfrm>
          <a:prstGeom prst="wedgeRoundRectCallout">
            <a:avLst>
              <a:gd name="adj1" fmla="val -108976"/>
              <a:gd name="adj2" fmla="val -48981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/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Expected probability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of </a:t>
            </a: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3" name=""/>
          <p:cNvSpPr txBox="1"/>
          <p:nvPr/>
        </p:nvSpPr>
        <p:spPr>
          <a:xfrm>
            <a:off x="8229600" y="5943600"/>
            <a:ext cx="2971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x</a:t>
            </a:r>
            <a:r>
              <a:rPr b="0" i="1" lang="ru-RU" sz="8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</a:t>
            </a: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8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—</a:t>
            </a: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 “motivation vector”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i="1" lang="en-US" sz="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V. F. Petrenko and A. P. Suprun, “Goal oriented systems, evolution, and the subjective aspect in systemology,” Tr. Inst. Sistem. Analiza RAN 62 (1) (2012)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4" name=""/>
          <p:cNvSpPr txBox="1"/>
          <p:nvPr/>
        </p:nvSpPr>
        <p:spPr>
          <a:xfrm>
            <a:off x="6181560" y="5826240"/>
            <a:ext cx="1134720" cy="34632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Sensors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5" name=""/>
          <p:cNvSpPr txBox="1"/>
          <p:nvPr/>
        </p:nvSpPr>
        <p:spPr>
          <a:xfrm>
            <a:off x="4655520" y="5826240"/>
            <a:ext cx="1297440" cy="34632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txBody>
          <a:bodyPr wrap="none" lIns="90000" rIns="90000" tIns="45000" bIns="45000" anchor="ctr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Actuators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6" name=""/>
          <p:cNvSpPr txBox="1"/>
          <p:nvPr/>
        </p:nvSpPr>
        <p:spPr>
          <a:xfrm>
            <a:off x="3781440" y="5571360"/>
            <a:ext cx="1006560" cy="302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Decisions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7" name=""/>
          <p:cNvSpPr txBox="1"/>
          <p:nvPr/>
        </p:nvSpPr>
        <p:spPr>
          <a:xfrm>
            <a:off x="5927760" y="5547960"/>
            <a:ext cx="1186560" cy="316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Perceptions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8" name="Заголовок 3"/>
          <p:cNvSpPr txBox="1"/>
          <p:nvPr/>
        </p:nvSpPr>
        <p:spPr>
          <a:xfrm>
            <a:off x="-360" y="720"/>
            <a:ext cx="12189960" cy="913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Computational Concept and Cognitive Architecture of  Artificial Psyche</a:t>
            </a:r>
            <a:endParaRPr b="0" lang="en-US" sz="3200" strike="noStrike" u="none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79" name=""/>
          <p:cNvSpPr txBox="1"/>
          <p:nvPr/>
        </p:nvSpPr>
        <p:spPr>
          <a:xfrm>
            <a:off x="1139760" y="5617440"/>
            <a:ext cx="2593440" cy="7124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Anton Kolonin &amp; Vladimir Kryukov,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Computational Concept of the Psyche,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Neuroinformatics-2025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  <a:hlinkClick r:id="rId1"/>
              </a:rPr>
              <a:t>https://arxiv.org/pdf/2509.07009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8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4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10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1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2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6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3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5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7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3430</TotalTime>
  <Application>LibreOffice/24.8.5.2$MacOSX_X86_64 LibreOffice_project/fddf2685c70b461e7832239a0162a77216259f22</Application>
  <AppVersion>15.0000</AppVersion>
  <Words>187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2025-01-13T09:35:23Z</dcterms:created>
  <dc:creator>Рубцова Елена Владимировна</dc:creator>
  <dc:description/>
  <dc:language>en-US</dc:language>
  <cp:lastModifiedBy/>
  <dcterms:modified xsi:type="dcterms:W3CDTF">2025-11-04T01:18:40Z</dcterms:modified>
  <cp:revision>116</cp:revision>
  <dc:subject/>
  <dc:title>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12</vt:i4>
  </property>
</Properties>
</file>